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9" r:id="rId8"/>
    <p:sldId id="258" r:id="rId9"/>
    <p:sldId id="263" r:id="rId10"/>
    <p:sldId id="260" r:id="rId11"/>
    <p:sldId id="262" r:id="rId12"/>
    <p:sldId id="26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CA2B-13B9-68CE-BA15-BEC06E2E8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F657D-BD5F-B6B8-463D-94B50E04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6B19-0029-870C-95BD-BBE68B14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9F896-C6ED-4D00-4B5C-4277E382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27B9-D8D7-7C83-618A-41158856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5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C777-5E72-1EF5-D9FE-8B8477E5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0CCFB-D37C-CA7F-2F3B-2B75512CE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ACC5-3A43-9F72-6404-B1AD7A9D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52A63-2939-551B-C898-487CFBFD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2486C-CF24-5124-611E-B190E5B2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0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AA674-77E4-A7DA-04A2-4F9D24BBC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D46D5-1A3B-A77D-0283-D66E5280F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2391-4367-8064-CFB0-2C011871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6BFE8-73D0-9D8D-99B0-6745C4C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8E313-DC5B-BF45-74F5-BC08C1D1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8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A59A-3A85-D2FE-265B-8C35B335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6EAC-A98D-E213-E13D-B7A0DE18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A159-D48B-C565-BDCE-C15E837E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F7D4-94C8-36B9-005A-8EBBBC78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FC362-8BB2-0494-97D6-C3BE6730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4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6AD7-E7E9-B50D-74A5-FDCF9588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758C-A14C-ED93-9FDE-74CD2577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89860-B29D-360F-5C63-FA951DED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10D8-7693-1DDD-1E86-0E448C43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2112-411D-4126-A049-FC74A1AF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7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DBF5-1CA6-2200-9DB0-64028AC0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54577-7255-0B3E-151E-41AC88D26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6956A-89DD-66BC-B854-DEBAC55E8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BC408-C025-7131-95E5-82B372F5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637B4-85C0-0E80-559C-D0EB6836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E981A-DD8E-23A6-BC70-D499A1C9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4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209F-4027-5A87-4C1F-42AD7760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96ED0-87D9-F24B-58FC-9ABADC76E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A177C-7F27-42F3-3D1A-0FC5E54E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40F69-D5EA-60D1-F110-2BDA8AE92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F648A-E3FA-904C-0772-3D239D2E6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108CC-5EAC-39C1-5583-9675D523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5B40C-D6FC-5045-8A79-F86C2CB1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DB1A8-6063-D75E-9C26-43501E65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7634-3261-2517-48E0-3D372B25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63A9B-9DB1-3656-4A14-C61D3828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236E6-F4DF-D7E2-9891-5C603BDC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76E95-4DB1-AC88-AFF6-779B23B1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40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04B8F-297C-B1A4-CF66-F8C625D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919A8-6967-96E4-2BF9-41E2AA79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24745-99D8-D3CB-4D78-DBB3B2FB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7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AF1A-0773-8B4A-0704-D3544257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E218-3CD6-59E0-D46D-D94864C36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9441A-8930-7450-A45C-4C404CB9B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DD342-9B9E-C387-6419-C594B635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8D4E9-8AFD-D335-7047-6265EB91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50A25-2710-4228-B8F4-B5CBDAF9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1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846D-FD4D-4BD1-110A-CB1B237F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0ABAF-89FA-C4F0-2088-C3629B8C8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4D489-59D5-F4A6-04F8-21E826839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2B001-EDD4-80D9-FCC3-01EBD352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52D77-A9D1-9F46-FB80-282BC1B9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95A6B-892E-23EA-E57D-B01427E0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5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79838-378E-5F7A-89B5-AD0CF8BE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01F66-DBDD-4916-FCA1-84E2E35DF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C3429-1917-A43F-4B3D-26F0FC008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C816-E9C5-4EF9-A381-F6B15EA2ED96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279F2-D991-4F9D-FE59-3FD9AAB56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71BA-98CE-9DEE-86A0-58B400E0C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519E-D735-42AA-8910-0EB82F271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-vital-edge.com/being-of-servi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istsresource.org/studies/society/education/childhood-bullying-adult-health-wealth-crime-social-outcomes-longitudin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hvoices.live/members/chrisp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www.youthvoices.live/category/civic-engagement/bully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hvoices.live/category/civic-engagement/bully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ightymatters.ca/2017/05/childhood-obesity-bullying-shame-and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-youth-development-insight.extension.umn.edu/2020/04/five-tips-to-keep-kids-talking-dur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lenasamardzija.blogspo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5404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2430C-39A4-33F2-A168-BD747F62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Springfield School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Anti-Bullying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19AE4-2861-CEAD-B247-29B0F4E1B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GB" sz="2000">
              <a:solidFill>
                <a:schemeClr val="bg1"/>
              </a:solidFill>
            </a:endParaRPr>
          </a:p>
          <a:p>
            <a:pPr algn="l"/>
            <a:r>
              <a:rPr lang="en-GB" sz="2000" i="1">
                <a:solidFill>
                  <a:schemeClr val="bg1"/>
                </a:solidFill>
              </a:rPr>
              <a:t>Written by pupils, for pupils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with colorful dots&#10;&#10;Description automatically generated">
            <a:extLst>
              <a:ext uri="{FF2B5EF4-FFF2-40B4-BE49-F238E27FC236}">
                <a16:creationId xmlns:a16="http://schemas.microsoft.com/office/drawing/2014/main" id="{A8FC097B-4319-B3A5-9FAC-E5CE9B1C1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" y="473319"/>
            <a:ext cx="414528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8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4C04-AA25-D68A-01F3-48B1749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395" y="141552"/>
            <a:ext cx="5006336" cy="1325563"/>
          </a:xfrm>
        </p:spPr>
        <p:txBody>
          <a:bodyPr>
            <a:normAutofit/>
          </a:bodyPr>
          <a:lstStyle/>
          <a:p>
            <a:r>
              <a:rPr lang="en-GB" b="1" dirty="0"/>
              <a:t>What are we doing to help?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98D9-A353-93C1-59C8-39DF4A6F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848" y="1562100"/>
            <a:ext cx="5496532" cy="44915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100" b="1" dirty="0"/>
          </a:p>
          <a:p>
            <a:r>
              <a:rPr lang="en-GB" sz="1100" b="1" dirty="0"/>
              <a:t> </a:t>
            </a:r>
            <a:r>
              <a:rPr lang="en-GB" sz="1600" b="1" dirty="0"/>
              <a:t>PSHE lessons sometimes have anti-bullying themes</a:t>
            </a:r>
          </a:p>
          <a:p>
            <a:r>
              <a:rPr lang="en-GB" sz="1600" b="1" dirty="0"/>
              <a:t> Anti bullying week activities in November helps to raise awareness</a:t>
            </a:r>
          </a:p>
          <a:p>
            <a:r>
              <a:rPr lang="en-GB" sz="1600" b="1" dirty="0"/>
              <a:t>Anti bullying assemblies</a:t>
            </a:r>
          </a:p>
          <a:p>
            <a:r>
              <a:rPr lang="en-GB" sz="1600" b="1" dirty="0"/>
              <a:t>Counselling can be provided through your teachers or intervention sessions</a:t>
            </a:r>
          </a:p>
          <a:p>
            <a:r>
              <a:rPr lang="en-GB" sz="1600" b="1" dirty="0"/>
              <a:t>A range of extra-curricular clubs to provide a chance to make new friends</a:t>
            </a:r>
          </a:p>
          <a:p>
            <a:r>
              <a:rPr lang="en-GB" sz="1600" b="1" dirty="0"/>
              <a:t>Posters on the new policy have been created</a:t>
            </a:r>
          </a:p>
          <a:p>
            <a:r>
              <a:rPr lang="en-GB" sz="1600" b="1" dirty="0"/>
              <a:t>Class anti-bullying ambassadors</a:t>
            </a:r>
          </a:p>
          <a:p>
            <a:r>
              <a:rPr lang="en-GB" sz="1600" b="1" dirty="0"/>
              <a:t>Pupils in Spring High have developed an antibullying policy that is easier for you to understand</a:t>
            </a:r>
          </a:p>
          <a:p>
            <a:r>
              <a:rPr lang="en-GB" sz="1600" b="1" dirty="0"/>
              <a:t>Teachers have regular communication with parents &amp;carers and pupils</a:t>
            </a:r>
          </a:p>
          <a:p>
            <a:endParaRPr lang="en-GB" sz="1100" b="1" dirty="0"/>
          </a:p>
        </p:txBody>
      </p:sp>
      <p:pic>
        <p:nvPicPr>
          <p:cNvPr id="5" name="Picture 4" descr="A logo with colorful dots&#10;&#10;Description automatically generated">
            <a:extLst>
              <a:ext uri="{FF2B5EF4-FFF2-40B4-BE49-F238E27FC236}">
                <a16:creationId xmlns:a16="http://schemas.microsoft.com/office/drawing/2014/main" id="{83081DC4-9DD7-68F8-005D-0D4E1AAB0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" y="386080"/>
            <a:ext cx="4257040" cy="4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9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234C04-AA25-D68A-01F3-48B1749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3"/>
            <a:ext cx="2655887" cy="554796"/>
          </a:xfrm>
        </p:spPr>
        <p:txBody>
          <a:bodyPr anchor="t">
            <a:normAutofit fontScale="90000"/>
          </a:bodyPr>
          <a:lstStyle/>
          <a:p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98D9-A353-93C1-59C8-39DF4A6F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b="1" dirty="0">
                <a:solidFill>
                  <a:schemeClr val="tx1">
                    <a:alpha val="80000"/>
                  </a:schemeClr>
                </a:solidFill>
              </a:rPr>
              <a:t>Together we can stop bullying</a:t>
            </a: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 descr="A picture containing grass, outdoor, sculpture, stone&#10;&#10;Description automatically generated">
            <a:extLst>
              <a:ext uri="{FF2B5EF4-FFF2-40B4-BE49-F238E27FC236}">
                <a16:creationId xmlns:a16="http://schemas.microsoft.com/office/drawing/2014/main" id="{B4514E05-678E-AB21-27C9-B59944AE1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2678" y="3429000"/>
            <a:ext cx="3159815" cy="21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9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E330BD-5654-0062-D9C7-0150B3D2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796927"/>
            <a:ext cx="2655887" cy="1280352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50DA-0625-569E-B5A2-A32EE491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176" y="514991"/>
            <a:ext cx="6140449" cy="395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1">
                    <a:alpha val="80000"/>
                  </a:schemeClr>
                </a:solidFill>
              </a:rPr>
              <a:t>Bullying is when someone is unkind to someone else.</a:t>
            </a:r>
          </a:p>
          <a:p>
            <a:pPr marL="0" indent="0" algn="ctr">
              <a:buNone/>
            </a:pPr>
            <a:endParaRPr lang="en-GB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1">
                    <a:alpha val="80000"/>
                  </a:schemeClr>
                </a:solidFill>
              </a:rPr>
              <a:t>It can be once, or over and over again.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3" name="Picture 2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E0A8D334-BB22-2E4E-6DA5-A0D1A07F3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6596" y="2631512"/>
            <a:ext cx="3060212" cy="18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4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E330BD-5654-0062-D9C7-0150B3D2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841653"/>
            <a:ext cx="2655887" cy="2092048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are the effects of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50DA-0625-569E-B5A2-A32EE491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09" y="1028700"/>
            <a:ext cx="6586542" cy="5114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b="1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Bullying can make someone feel insecure, upset or unhappy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It can make a person feel like they’re not wanted or worthless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It can make someone worry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Bullying can force people to change what they want to do</a:t>
            </a:r>
          </a:p>
          <a:p>
            <a:r>
              <a:rPr lang="en-GB" sz="2600" b="1">
                <a:solidFill>
                  <a:schemeClr val="tx1">
                    <a:alpha val="80000"/>
                  </a:schemeClr>
                </a:solidFill>
              </a:rPr>
              <a:t>It can make people feel miserable or stay off school</a:t>
            </a:r>
          </a:p>
          <a:p>
            <a:pPr marL="0" indent="0">
              <a:buNone/>
            </a:pPr>
            <a:endParaRPr lang="en-GB" sz="2400" b="1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GB" sz="2400" b="1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800" b="1">
                <a:solidFill>
                  <a:schemeClr val="tx1">
                    <a:alpha val="80000"/>
                  </a:schemeClr>
                </a:solidFill>
              </a:rPr>
              <a:t>Bullying is not ok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345D6-2ED3-9C1C-0AAF-26CAD503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56" y="3586162"/>
            <a:ext cx="2759290" cy="18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0D8BC7-4630-EA5C-49D0-E99AF7D8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5" y="484627"/>
            <a:ext cx="2655887" cy="3063644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Bullies may say something about your…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A3B8-413A-5295-2775-DD1E7CA7F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045" y="721425"/>
            <a:ext cx="6140449" cy="517455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Size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Height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Colour of your skin or hair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Voice or accent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Clothes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Family</a:t>
            </a:r>
          </a:p>
          <a:p>
            <a:endParaRPr lang="en-GB" sz="32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GB" sz="3200" i="1" dirty="0">
                <a:solidFill>
                  <a:schemeClr val="tx1">
                    <a:alpha val="80000"/>
                  </a:schemeClr>
                </a:solidFill>
              </a:rPr>
              <a:t>(Or anything that makes you feel uncomfortable, sad or scared)</a:t>
            </a:r>
          </a:p>
        </p:txBody>
      </p:sp>
      <p:pic>
        <p:nvPicPr>
          <p:cNvPr id="9" name="Picture 8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93D3FF27-D908-2112-82AF-50D044405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81938" y="4674073"/>
            <a:ext cx="2794001" cy="1869943"/>
          </a:xfrm>
          <a:prstGeom prst="rect">
            <a:avLst/>
          </a:prstGeom>
        </p:spPr>
      </p:pic>
      <p:pic>
        <p:nvPicPr>
          <p:cNvPr id="5" name="Picture 4" descr="A picture containing person, child, child, young&#10;&#10;Description automatically generated">
            <a:extLst>
              <a:ext uri="{FF2B5EF4-FFF2-40B4-BE49-F238E27FC236}">
                <a16:creationId xmlns:a16="http://schemas.microsoft.com/office/drawing/2014/main" id="{7CBEAC32-C14B-B46B-6B68-6264550A3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1263" y="3429000"/>
            <a:ext cx="2416413" cy="13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1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950EA6-B712-C69C-8FBF-2D84D5AF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32" y="845581"/>
            <a:ext cx="2655887" cy="1901548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does bullying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EE508-6D56-4645-04EC-CDA7D2C0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58" y="1110455"/>
            <a:ext cx="6140449" cy="5126896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Hitting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Touching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Calling names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Rude language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Stealing or damaging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Leaving someone out</a:t>
            </a:r>
          </a:p>
          <a:p>
            <a:r>
              <a:rPr lang="en-GB" sz="3200" b="1" dirty="0">
                <a:solidFill>
                  <a:schemeClr val="tx1">
                    <a:alpha val="80000"/>
                  </a:schemeClr>
                </a:solidFill>
              </a:rPr>
              <a:t>Unkind words or text messages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CB63EF5-8B7E-FD3C-FB10-F8B530CE6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7591" y="3697903"/>
            <a:ext cx="2539448" cy="25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4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0D8BC7-4630-EA5C-49D0-E99AF7D8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32" y="1048580"/>
            <a:ext cx="2655887" cy="1339573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Where can it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A3B8-413A-5295-2775-DD1E7CA7F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045" y="670427"/>
            <a:ext cx="6140449" cy="5282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Bullying can happen: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class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the playground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the corridor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On the way to another room or class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On the bus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the changing rooms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When playing on-line games or by text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Or just about anywhere…</a:t>
            </a: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98DC8A8-DB29-AD7F-710E-A4BB63E71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3338" y="3780673"/>
            <a:ext cx="3796748" cy="16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003CD0-2570-38EE-8AEA-A988C0D1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899726"/>
            <a:ext cx="2655887" cy="3213277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What should I do if I’m being bullied?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3BF5-1D5F-9841-1C00-C7928B98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340" y="778603"/>
            <a:ext cx="6140449" cy="509832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your teacher or TA (or any adult in school) </a:t>
            </a: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if you’re too shy, tell one of your  friends and they can tell your teacher for you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someone at home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a friend or any trusted adult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Write a note and put it on your teachers desk</a:t>
            </a:r>
          </a:p>
          <a:p>
            <a:pPr marL="0" indent="0">
              <a:buNone/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Call Childline anytime on 0800 1111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or www.childline.org.uk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1C779E6-1151-F03D-3959-23FEB1B47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5958" y="3836779"/>
            <a:ext cx="3311800" cy="22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003CD0-2570-38EE-8AEA-A988C0D1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29" y="794225"/>
            <a:ext cx="2655887" cy="3213277"/>
          </a:xfrm>
        </p:spPr>
        <p:txBody>
          <a:bodyPr anchor="t">
            <a:normAutofit fontScale="90000"/>
          </a:bodyPr>
          <a:lstStyle/>
          <a:p>
            <a:r>
              <a:rPr lang="en-GB" sz="4000" b="1" dirty="0"/>
              <a:t>What should I do if I see someone being bullied?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C3BF5-1D5F-9841-1C00-C7928B98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463" y="609601"/>
            <a:ext cx="6140449" cy="5886450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chemeClr val="tx1">
                    <a:alpha val="80000"/>
                  </a:schemeClr>
                </a:solidFill>
              </a:rPr>
              <a:t>Comfort them, ask if they’re ok </a:t>
            </a:r>
            <a:endParaRPr lang="en-GB" i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   then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your teacher or TA (or any adult in school) </a:t>
            </a: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if you’re too shy, tell one of your good friends and they can tell your teacher for you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someone at home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Tell a friend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Write a note and put it on your teachers desk</a:t>
            </a:r>
          </a:p>
          <a:p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Call Childline anytime on 0800 1111</a:t>
            </a:r>
          </a:p>
        </p:txBody>
      </p:sp>
      <p:pic>
        <p:nvPicPr>
          <p:cNvPr id="5" name="Picture 4" descr="A group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9F4C8F03-A764-7218-E94D-7DE4B8A28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2129" y="4337790"/>
            <a:ext cx="3239296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4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234C04-AA25-D68A-01F3-48B1749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8035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You could also look out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98D9-A353-93C1-59C8-39DF4A6F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463" y="1188179"/>
            <a:ext cx="6140449" cy="3952648"/>
          </a:xfrm>
        </p:spPr>
        <p:txBody>
          <a:bodyPr>
            <a:normAutofit fontScale="92500"/>
          </a:bodyPr>
          <a:lstStyle/>
          <a:p>
            <a:r>
              <a:rPr lang="en-GB" sz="3600" b="1" dirty="0">
                <a:solidFill>
                  <a:schemeClr val="tx1">
                    <a:alpha val="80000"/>
                  </a:schemeClr>
                </a:solidFill>
              </a:rPr>
              <a:t>If your friend or classmate starts acting differently</a:t>
            </a:r>
          </a:p>
          <a:p>
            <a:endParaRPr lang="en-GB" sz="36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3600" b="1" dirty="0">
                <a:solidFill>
                  <a:schemeClr val="tx1">
                    <a:alpha val="80000"/>
                  </a:schemeClr>
                </a:solidFill>
              </a:rPr>
              <a:t>If they look worried or can’t concentrate</a:t>
            </a:r>
          </a:p>
          <a:p>
            <a:endParaRPr lang="en-GB" sz="36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3600" b="1" dirty="0">
                <a:solidFill>
                  <a:schemeClr val="tx1">
                    <a:alpha val="80000"/>
                  </a:schemeClr>
                </a:solidFill>
              </a:rPr>
              <a:t>Anyone who looks sad or alone</a:t>
            </a: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 descr="A picture containing outdoor, grass, field, white&#10;&#10;Description automatically generated">
            <a:extLst>
              <a:ext uri="{FF2B5EF4-FFF2-40B4-BE49-F238E27FC236}">
                <a16:creationId xmlns:a16="http://schemas.microsoft.com/office/drawing/2014/main" id="{C9B12973-30FC-76EE-4DA7-3AA857830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306" y="3164503"/>
            <a:ext cx="3033842" cy="20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9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EACAA543ED6C4AB20D245EF195ED1C" ma:contentTypeVersion="16" ma:contentTypeDescription="Create a new document." ma:contentTypeScope="" ma:versionID="54b1b719dc61d76af1cadc0fa4080d21">
  <xsd:schema xmlns:xsd="http://www.w3.org/2001/XMLSchema" xmlns:xs="http://www.w3.org/2001/XMLSchema" xmlns:p="http://schemas.microsoft.com/office/2006/metadata/properties" xmlns:ns2="159202c5-4b26-451b-a78b-9419128cf21c" xmlns:ns3="1f585aa0-5415-46bb-b785-8ccbc736c1b5" targetNamespace="http://schemas.microsoft.com/office/2006/metadata/properties" ma:root="true" ma:fieldsID="1623f799c4356a02dba6c98328a2d9c7" ns2:_="" ns3:_="">
    <xsd:import namespace="159202c5-4b26-451b-a78b-9419128cf21c"/>
    <xsd:import namespace="1f585aa0-5415-46bb-b785-8ccbc736c1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202c5-4b26-451b-a78b-9419128cf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b7ec14d-1b05-4868-bddb-7c31758395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85aa0-5415-46bb-b785-8ccbc736c1b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95a3d31-cb84-4df1-9897-9f6d7324d5f8}" ma:internalName="TaxCatchAll" ma:showField="CatchAllData" ma:web="1f585aa0-5415-46bb-b785-8ccbc736c1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585aa0-5415-46bb-b785-8ccbc736c1b5" xsi:nil="true"/>
    <lcf76f155ced4ddcb4097134ff3c332f xmlns="159202c5-4b26-451b-a78b-9419128cf21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184A88-5735-48C8-9878-2D64F549494A}"/>
</file>

<file path=customXml/itemProps2.xml><?xml version="1.0" encoding="utf-8"?>
<ds:datastoreItem xmlns:ds="http://schemas.openxmlformats.org/officeDocument/2006/customXml" ds:itemID="{69F8814C-BA52-44F7-96C5-7A543758CEC7}">
  <ds:schemaRefs>
    <ds:schemaRef ds:uri="http://schemas.microsoft.com/office/2006/metadata/properties"/>
    <ds:schemaRef ds:uri="http://schemas.microsoft.com/office/infopath/2007/PartnerControls"/>
    <ds:schemaRef ds:uri="1f585aa0-5415-46bb-b785-8ccbc736c1b5"/>
    <ds:schemaRef ds:uri="159202c5-4b26-451b-a78b-9419128cf21c"/>
  </ds:schemaRefs>
</ds:datastoreItem>
</file>

<file path=customXml/itemProps3.xml><?xml version="1.0" encoding="utf-8"?>
<ds:datastoreItem xmlns:ds="http://schemas.openxmlformats.org/officeDocument/2006/customXml" ds:itemID="{1E7AE80F-935D-4A28-818A-D4EBC0022C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464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Springfield School  Anti-Bullying Policy</vt:lpstr>
      <vt:lpstr>What is Bullying?</vt:lpstr>
      <vt:lpstr>What are the effects of bullying?</vt:lpstr>
      <vt:lpstr>Bullies may say something about your…</vt:lpstr>
      <vt:lpstr>What does bullying look like?</vt:lpstr>
      <vt:lpstr>Where can it happen?</vt:lpstr>
      <vt:lpstr>What should I do if I’m being bullied?</vt:lpstr>
      <vt:lpstr>What should I do if I see someone being bullied?</vt:lpstr>
      <vt:lpstr>You could also look out for…</vt:lpstr>
      <vt:lpstr>What are we doing to help?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School  Anti-Bullying Policy</dc:title>
  <dc:creator>Andy Oakes</dc:creator>
  <cp:lastModifiedBy>Fiona Hartley</cp:lastModifiedBy>
  <cp:revision>5</cp:revision>
  <dcterms:created xsi:type="dcterms:W3CDTF">2022-05-17T17:39:43Z</dcterms:created>
  <dcterms:modified xsi:type="dcterms:W3CDTF">2024-07-02T20:46:53Z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0x0101008FEACAA543ED6C4AB20D245EF195ED1C</vt:lpwstr>
  </property>
  <property fmtid="{D5CDD505-2E9C-101B-9397-08002B2CF9AE}" pid="3" name="MediaServiceImageTags">
    <vt:lpwstr/>
  </property>
</Properties>
</file>