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2"/>
    <p:sldMasterId id="2147483778" r:id="rId3"/>
  </p:sldMasterIdLst>
  <p:notesMasterIdLst>
    <p:notesMasterId r:id="rId11"/>
  </p:notesMasterIdLst>
  <p:handoutMasterIdLst>
    <p:handoutMasterId r:id="rId12"/>
  </p:handoutMasterIdLst>
  <p:sldIdLst>
    <p:sldId id="264" r:id="rId4"/>
    <p:sldId id="260" r:id="rId5"/>
    <p:sldId id="258" r:id="rId6"/>
    <p:sldId id="259" r:id="rId7"/>
    <p:sldId id="261" r:id="rId8"/>
    <p:sldId id="262" r:id="rId9"/>
    <p:sldId id="263" r:id="rId10"/>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C3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1" autoAdjust="0"/>
    <p:restoredTop sz="94660"/>
  </p:normalViewPr>
  <p:slideViewPr>
    <p:cSldViewPr snapToGrid="0">
      <p:cViewPr varScale="1">
        <p:scale>
          <a:sx n="103" d="100"/>
          <a:sy n="103" d="100"/>
        </p:scale>
        <p:origin x="66" y="1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4A4043-82B8-4F72-90F9-CC800A8AF7D2}"/>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308797C1-AB84-4E22-81DB-D8E99D51EE96}"/>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5FBF672-1792-41D9-9A18-BEB192A8D8C5}" type="datetimeFigureOut">
              <a:rPr lang="en-GB" smtClean="0"/>
              <a:t>21/11/2022</a:t>
            </a:fld>
            <a:endParaRPr lang="en-GB"/>
          </a:p>
        </p:txBody>
      </p:sp>
      <p:sp>
        <p:nvSpPr>
          <p:cNvPr id="4" name="Footer Placeholder 3">
            <a:extLst>
              <a:ext uri="{FF2B5EF4-FFF2-40B4-BE49-F238E27FC236}">
                <a16:creationId xmlns:a16="http://schemas.microsoft.com/office/drawing/2014/main" id="{21E3CB95-5715-469A-A7A2-507E490EFD03}"/>
              </a:ext>
            </a:extLst>
          </p:cNvPr>
          <p:cNvSpPr>
            <a:spLocks noGrp="1"/>
          </p:cNvSpPr>
          <p:nvPr>
            <p:ph type="ftr" sz="quarter" idx="2"/>
          </p:nvPr>
        </p:nvSpPr>
        <p:spPr>
          <a:xfrm>
            <a:off x="0" y="9428584"/>
            <a:ext cx="6797675" cy="498055"/>
          </a:xfrm>
          <a:prstGeom prst="rect">
            <a:avLst/>
          </a:prstGeom>
        </p:spPr>
        <p:txBody>
          <a:bodyPr vert="horz" lIns="91440" tIns="45720" rIns="91440" bIns="45720" rtlCol="0" anchor="b"/>
          <a:lstStyle>
            <a:lvl1pPr algn="l">
              <a:defRPr sz="1200"/>
            </a:lvl1pPr>
          </a:lstStyle>
          <a:p>
            <a:pPr algn="ctr"/>
            <a:endParaRPr lang="en-GB"/>
          </a:p>
        </p:txBody>
      </p:sp>
      <p:sp>
        <p:nvSpPr>
          <p:cNvPr id="5" name="Slide Number Placeholder 4">
            <a:extLst>
              <a:ext uri="{FF2B5EF4-FFF2-40B4-BE49-F238E27FC236}">
                <a16:creationId xmlns:a16="http://schemas.microsoft.com/office/drawing/2014/main" id="{6C5F3F23-51C2-4094-BE35-A993E974C32A}"/>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6877BF9-F7ED-460B-9842-C9B25444B9EA}" type="slidenum">
              <a:rPr lang="en-GB" smtClean="0"/>
              <a:t>‹#›</a:t>
            </a:fld>
            <a:endParaRPr lang="en-GB"/>
          </a:p>
        </p:txBody>
      </p:sp>
    </p:spTree>
    <p:extLst>
      <p:ext uri="{BB962C8B-B14F-4D97-AF65-F5344CB8AC3E}">
        <p14:creationId xmlns:p14="http://schemas.microsoft.com/office/powerpoint/2010/main" val="43696555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8C3D4B6-1277-4349-8F1C-EC4FB021D1D5}" type="datetimeFigureOut">
              <a:rPr lang="en-GB" smtClean="0"/>
              <a:t>21/11/2022</a:t>
            </a:fld>
            <a:endParaRPr lang="en-GB"/>
          </a:p>
        </p:txBody>
      </p:sp>
      <p:sp>
        <p:nvSpPr>
          <p:cNvPr id="4" name="Slide Image Placeholder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6797675" cy="498055"/>
          </a:xfrm>
          <a:prstGeom prst="rect">
            <a:avLst/>
          </a:prstGeom>
        </p:spPr>
        <p:txBody>
          <a:bodyPr vert="horz" lIns="91440" tIns="45720" rIns="91440" bIns="45720" rtlCol="0" anchor="b"/>
          <a:lstStyle>
            <a:lvl1pPr algn="ctr">
              <a:defRPr lang="en-GB"/>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3397484-41DA-4466-B857-73577AF5F6A2}" type="slidenum">
              <a:rPr lang="en-GB" smtClean="0"/>
              <a:t>‹#›</a:t>
            </a:fld>
            <a:endParaRPr lang="en-GB"/>
          </a:p>
        </p:txBody>
      </p:sp>
    </p:spTree>
    <p:extLst>
      <p:ext uri="{BB962C8B-B14F-4D97-AF65-F5344CB8AC3E}">
        <p14:creationId xmlns:p14="http://schemas.microsoft.com/office/powerpoint/2010/main" val="41501425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9488" y="1241425"/>
            <a:ext cx="4838700" cy="3349625"/>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0E147B0E-6228-4B6F-AFDF-3AE5639FEA7F}" type="slidenum">
              <a:rPr lang="en-GB" smtClean="0"/>
              <a:t>1</a:t>
            </a:fld>
            <a:endParaRPr lang="en-GB"/>
          </a:p>
        </p:txBody>
      </p:sp>
    </p:spTree>
    <p:extLst>
      <p:ext uri="{BB962C8B-B14F-4D97-AF65-F5344CB8AC3E}">
        <p14:creationId xmlns:p14="http://schemas.microsoft.com/office/powerpoint/2010/main" val="285472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9263" y="808038"/>
            <a:ext cx="5838825" cy="4041775"/>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GB"/>
          </a:p>
        </p:txBody>
      </p:sp>
      <p:sp>
        <p:nvSpPr>
          <p:cNvPr id="5" name="Footer Placeholder 4" hidden="1"/>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AACE1B-1C4D-4042-BF01-6B0FDDB91350}" type="slidenum">
              <a:rPr lang="en-GB" smtClean="0"/>
              <a:t>2</a:t>
            </a:fld>
            <a:endParaRPr lang="en-GB"/>
          </a:p>
        </p:txBody>
      </p:sp>
    </p:spTree>
    <p:extLst>
      <p:ext uri="{BB962C8B-B14F-4D97-AF65-F5344CB8AC3E}">
        <p14:creationId xmlns:p14="http://schemas.microsoft.com/office/powerpoint/2010/main" val="2567488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9488" y="1241425"/>
            <a:ext cx="4838700" cy="3349625"/>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B3397484-41DA-4466-B857-73577AF5F6A2}" type="slidenum">
              <a:rPr lang="en-GB" smtClean="0"/>
              <a:t>3</a:t>
            </a:fld>
            <a:endParaRPr lang="en-GB"/>
          </a:p>
        </p:txBody>
      </p:sp>
    </p:spTree>
    <p:extLst>
      <p:ext uri="{BB962C8B-B14F-4D97-AF65-F5344CB8AC3E}">
        <p14:creationId xmlns:p14="http://schemas.microsoft.com/office/powerpoint/2010/main" val="1047152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9488" y="1241425"/>
            <a:ext cx="4838700" cy="3349625"/>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B3397484-41DA-4466-B857-73577AF5F6A2}" type="slidenum">
              <a:rPr lang="en-GB" smtClean="0"/>
              <a:t>4</a:t>
            </a:fld>
            <a:endParaRPr lang="en-GB"/>
          </a:p>
        </p:txBody>
      </p:sp>
    </p:spTree>
    <p:extLst>
      <p:ext uri="{BB962C8B-B14F-4D97-AF65-F5344CB8AC3E}">
        <p14:creationId xmlns:p14="http://schemas.microsoft.com/office/powerpoint/2010/main" val="486260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9488" y="1241425"/>
            <a:ext cx="4838700" cy="3349625"/>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B3397484-41DA-4466-B857-73577AF5F6A2}" type="slidenum">
              <a:rPr lang="en-GB" smtClean="0"/>
              <a:t>5</a:t>
            </a:fld>
            <a:endParaRPr lang="en-GB"/>
          </a:p>
        </p:txBody>
      </p:sp>
    </p:spTree>
    <p:extLst>
      <p:ext uri="{BB962C8B-B14F-4D97-AF65-F5344CB8AC3E}">
        <p14:creationId xmlns:p14="http://schemas.microsoft.com/office/powerpoint/2010/main" val="1016177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9488" y="1241425"/>
            <a:ext cx="4838700" cy="3349625"/>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B3397484-41DA-4466-B857-73577AF5F6A2}" type="slidenum">
              <a:rPr lang="en-GB" smtClean="0"/>
              <a:t>6</a:t>
            </a:fld>
            <a:endParaRPr lang="en-GB"/>
          </a:p>
        </p:txBody>
      </p:sp>
    </p:spTree>
    <p:extLst>
      <p:ext uri="{BB962C8B-B14F-4D97-AF65-F5344CB8AC3E}">
        <p14:creationId xmlns:p14="http://schemas.microsoft.com/office/powerpoint/2010/main" val="2056433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9488" y="1241425"/>
            <a:ext cx="4838700" cy="3349625"/>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B3397484-41DA-4466-B857-73577AF5F6A2}" type="slidenum">
              <a:rPr lang="en-GB" smtClean="0"/>
              <a:t>7</a:t>
            </a:fld>
            <a:endParaRPr lang="en-GB"/>
          </a:p>
        </p:txBody>
      </p:sp>
    </p:spTree>
    <p:extLst>
      <p:ext uri="{BB962C8B-B14F-4D97-AF65-F5344CB8AC3E}">
        <p14:creationId xmlns:p14="http://schemas.microsoft.com/office/powerpoint/2010/main" val="4137304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2D3984-9E5C-42B2-8B14-2E7DB8BE285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41503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2D3984-9E5C-42B2-8B14-2E7DB8BE285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4081797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2D3984-9E5C-42B2-8B14-2E7DB8BE285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371052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9171" y="-8468"/>
            <a:ext cx="993395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24812" y="2404534"/>
            <a:ext cx="631227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224812" y="4050835"/>
            <a:ext cx="631227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2407568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646405599"/>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60399" y="2700869"/>
            <a:ext cx="6876691"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60399" y="4527448"/>
            <a:ext cx="6876691"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3761145595"/>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60401" y="2160589"/>
            <a:ext cx="3345451"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91637" y="2160590"/>
            <a:ext cx="3345453"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6" name="Footer Placeholder 5"/>
          <p:cNvSpPr>
            <a:spLocks noGrp="1"/>
          </p:cNvSpPr>
          <p:nvPr>
            <p:ph type="ftr" sz="quarter" idx="11"/>
          </p:nvPr>
        </p:nvSpPr>
        <p:spPr/>
        <p:txBody>
          <a:bodyPr/>
          <a:lstStyle/>
          <a:p>
            <a:r>
              <a:rPr lang="en-GB"/>
              <a:t>OFFICIAL</a:t>
            </a:r>
          </a:p>
        </p:txBody>
      </p:sp>
      <p:sp>
        <p:nvSpPr>
          <p:cNvPr id="7" name="Slide Number Placeholder 6"/>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2308108489"/>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89"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60399"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60399" y="2737247"/>
            <a:ext cx="3348228"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88860"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8860" y="2737247"/>
            <a:ext cx="3348228"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8" name="Footer Placeholder 7"/>
          <p:cNvSpPr>
            <a:spLocks noGrp="1"/>
          </p:cNvSpPr>
          <p:nvPr>
            <p:ph type="ftr" sz="quarter" idx="11"/>
          </p:nvPr>
        </p:nvSpPr>
        <p:spPr/>
        <p:txBody>
          <a:bodyPr/>
          <a:lstStyle/>
          <a:p>
            <a:r>
              <a:rPr lang="en-GB"/>
              <a:t>OFFICIAL</a:t>
            </a:r>
          </a:p>
        </p:txBody>
      </p:sp>
      <p:sp>
        <p:nvSpPr>
          <p:cNvPr id="9" name="Slide Number Placeholder 8"/>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204485478"/>
      </p:ext>
    </p:extLst>
  </p:cSld>
  <p:clrMapOvr>
    <a:masterClrMapping/>
  </p:clrMapOvr>
  <p:hf sldNum="0"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60399" y="609600"/>
            <a:ext cx="6876690"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4" name="Footer Placeholder 3"/>
          <p:cNvSpPr>
            <a:spLocks noGrp="1"/>
          </p:cNvSpPr>
          <p:nvPr>
            <p:ph type="ftr" sz="quarter" idx="11"/>
          </p:nvPr>
        </p:nvSpPr>
        <p:spPr/>
        <p:txBody>
          <a:bodyPr/>
          <a:lstStyle/>
          <a:p>
            <a:r>
              <a:rPr lang="en-GB"/>
              <a:t>OFFICIAL</a:t>
            </a:r>
          </a:p>
        </p:txBody>
      </p:sp>
      <p:sp>
        <p:nvSpPr>
          <p:cNvPr id="5" name="Slide Number Placeholder 4"/>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386431944"/>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3" name="Footer Placeholder 2"/>
          <p:cNvSpPr>
            <a:spLocks noGrp="1"/>
          </p:cNvSpPr>
          <p:nvPr>
            <p:ph type="ftr" sz="quarter" idx="11"/>
          </p:nvPr>
        </p:nvSpPr>
        <p:spPr/>
        <p:txBody>
          <a:bodyPr/>
          <a:lstStyle/>
          <a:p>
            <a:r>
              <a:rPr lang="en-GB"/>
              <a:t>OFFICIAL</a:t>
            </a:r>
          </a:p>
        </p:txBody>
      </p:sp>
      <p:sp>
        <p:nvSpPr>
          <p:cNvPr id="4" name="Slide Number Placeholder 3"/>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2539766731"/>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0399" y="1498604"/>
            <a:ext cx="3022697"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868882" y="514926"/>
            <a:ext cx="366820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0399" y="2777069"/>
            <a:ext cx="3022697"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6" name="Footer Placeholder 5"/>
          <p:cNvSpPr>
            <a:spLocks noGrp="1"/>
          </p:cNvSpPr>
          <p:nvPr>
            <p:ph type="ftr" sz="quarter" idx="11"/>
          </p:nvPr>
        </p:nvSpPr>
        <p:spPr/>
        <p:txBody>
          <a:bodyPr/>
          <a:lstStyle/>
          <a:p>
            <a:r>
              <a:rPr lang="en-GB"/>
              <a:t>OFFICIAL</a:t>
            </a:r>
          </a:p>
        </p:txBody>
      </p:sp>
      <p:sp>
        <p:nvSpPr>
          <p:cNvPr id="7" name="Slide Number Placeholder 6"/>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2472112742"/>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2D3984-9E5C-42B2-8B14-2E7DB8BE285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3252267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0399" y="4800600"/>
            <a:ext cx="687669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60399" y="609600"/>
            <a:ext cx="6876690"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60399" y="5367338"/>
            <a:ext cx="6876690"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6" name="Footer Placeholder 5"/>
          <p:cNvSpPr>
            <a:spLocks noGrp="1"/>
          </p:cNvSpPr>
          <p:nvPr>
            <p:ph type="ftr" sz="quarter" idx="11"/>
          </p:nvPr>
        </p:nvSpPr>
        <p:spPr/>
        <p:txBody>
          <a:bodyPr/>
          <a:lstStyle/>
          <a:p>
            <a:r>
              <a:rPr lang="en-GB"/>
              <a:t>OFFICIAL</a:t>
            </a:r>
          </a:p>
        </p:txBody>
      </p:sp>
      <p:sp>
        <p:nvSpPr>
          <p:cNvPr id="7" name="Slide Number Placeholder 6"/>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3686289011"/>
      </p:ext>
    </p:extLst>
  </p:cSld>
  <p:clrMapOvr>
    <a:masterClrMapping/>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60400" y="4470400"/>
            <a:ext cx="687669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1507283564"/>
      </p:ext>
    </p:extLst>
  </p:cSld>
  <p:clrMapOvr>
    <a:masterClrMapping/>
  </p:clrMapOvr>
  <p:hf sldNum="0"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92830" y="3632200"/>
            <a:ext cx="58714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60399" y="4470400"/>
            <a:ext cx="687669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
        <p:nvSpPr>
          <p:cNvPr id="24" name="TextBox 23"/>
          <p:cNvSpPr txBox="1"/>
          <p:nvPr/>
        </p:nvSpPr>
        <p:spPr>
          <a:xfrm>
            <a:off x="522937" y="790378"/>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310008" y="288655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290955"/>
      </p:ext>
    </p:extLst>
  </p:cSld>
  <p:clrMapOvr>
    <a:masterClrMapping/>
  </p:clrMapOvr>
  <p:hf sldNum="0"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60399" y="1931988"/>
            <a:ext cx="6876691"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2454086007"/>
      </p:ext>
    </p:extLst>
  </p:cSld>
  <p:clrMapOvr>
    <a:masterClrMapping/>
  </p:clrMapOvr>
  <p:hf sldNum="0"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
        <p:nvSpPr>
          <p:cNvPr id="24" name="TextBox 23"/>
          <p:cNvSpPr txBox="1"/>
          <p:nvPr/>
        </p:nvSpPr>
        <p:spPr>
          <a:xfrm>
            <a:off x="522937" y="790378"/>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310008" y="288655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0900529"/>
      </p:ext>
    </p:extLst>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67169" y="609600"/>
            <a:ext cx="6869920"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2736584108"/>
      </p:ext>
    </p:extLst>
  </p:cSld>
  <p:clrMapOvr>
    <a:masterClrMapping/>
  </p:clrMapOvr>
  <p:hf sldNum="0" hd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1853965717"/>
      </p:ext>
    </p:extLst>
  </p:cSld>
  <p:clrMapOvr>
    <a:masterClrMapping/>
  </p:clrMapOvr>
  <p:hf sldNum="0" hd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5421" y="609601"/>
            <a:ext cx="1060380"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60399" y="609601"/>
            <a:ext cx="5627945"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C29401-C706-4FAE-BAEC-01CAD57F2F38}" type="datetimeFigureOut">
              <a:rPr lang="en-GB" smtClean="0"/>
              <a:t>21/11/2022</a:t>
            </a:fld>
            <a:endParaRPr lang="en-GB" dirty="0"/>
          </a:p>
        </p:txBody>
      </p:sp>
      <p:sp>
        <p:nvSpPr>
          <p:cNvPr id="5" name="Footer Placeholder 4"/>
          <p:cNvSpPr>
            <a:spLocks noGrp="1"/>
          </p:cNvSpPr>
          <p:nvPr>
            <p:ph type="ftr" sz="quarter" idx="11"/>
          </p:nvPr>
        </p:nvSpPr>
        <p:spPr/>
        <p:txBody>
          <a:bodyPr/>
          <a:lstStyle/>
          <a:p>
            <a:r>
              <a:rPr lang="en-GB"/>
              <a:t>OFFICIAL</a:t>
            </a:r>
          </a:p>
        </p:txBody>
      </p:sp>
      <p:sp>
        <p:nvSpPr>
          <p:cNvPr id="6" name="Slide Number Placeholder 5"/>
          <p:cNvSpPr>
            <a:spLocks noGrp="1"/>
          </p:cNvSpPr>
          <p:nvPr>
            <p:ph type="sldNum" sz="quarter" idx="12"/>
          </p:nvPr>
        </p:nvSpPr>
        <p:spPr/>
        <p:txBody>
          <a:bodyPr/>
          <a:lstStyle/>
          <a:p>
            <a:fld id="{2CF7832C-22D7-4484-9FEC-50F42CC7E596}" type="slidenum">
              <a:rPr lang="en-GB" smtClean="0"/>
              <a:t>‹#›</a:t>
            </a:fld>
            <a:endParaRPr lang="en-GB" dirty="0"/>
          </a:p>
        </p:txBody>
      </p:sp>
    </p:spTree>
    <p:extLst>
      <p:ext uri="{BB962C8B-B14F-4D97-AF65-F5344CB8AC3E}">
        <p14:creationId xmlns:p14="http://schemas.microsoft.com/office/powerpoint/2010/main" val="1356367679"/>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2D3984-9E5C-42B2-8B14-2E7DB8BE2859}" type="datetimeFigureOut">
              <a:rPr lang="en-GB" smtClean="0"/>
              <a:t>21/11/2022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1041361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2D3984-9E5C-42B2-8B14-2E7DB8BE2859}" type="datetimeFigureOut">
              <a:rPr lang="en-GB" smtClean="0"/>
              <a:t>21/11/2022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3890832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2D3984-9E5C-42B2-8B14-2E7DB8BE2859}" type="datetimeFigureOut">
              <a:rPr lang="en-GB" smtClean="0"/>
              <a:t>21/11/2022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3593600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2D3984-9E5C-42B2-8B14-2E7DB8BE2859}" type="datetimeFigureOut">
              <a:rPr lang="en-GB" smtClean="0"/>
              <a:t>21/11/2022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202937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2D3984-9E5C-42B2-8B14-2E7DB8BE2859}" type="datetimeFigureOut">
              <a:rPr lang="en-GB" smtClean="0"/>
              <a:t>21/11/2022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3587642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2D3984-9E5C-42B2-8B14-2E7DB8BE2859}" type="datetimeFigureOut">
              <a:rPr lang="en-GB" smtClean="0"/>
              <a:t>21/11/2022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3508914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2D3984-9E5C-42B2-8B14-2E7DB8BE2859}" type="datetimeFigureOut">
              <a:rPr lang="en-GB" smtClean="0"/>
              <a:t>21/11/2022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43A46C-5D74-4734-B87F-87C4B8985615}" type="slidenum">
              <a:rPr lang="en-GB" smtClean="0"/>
              <a:t>‹#›</a:t>
            </a:fld>
            <a:endParaRPr lang="en-GB"/>
          </a:p>
        </p:txBody>
      </p:sp>
    </p:spTree>
    <p:extLst>
      <p:ext uri="{BB962C8B-B14F-4D97-AF65-F5344CB8AC3E}">
        <p14:creationId xmlns:p14="http://schemas.microsoft.com/office/powerpoint/2010/main" val="165598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2D3984-9E5C-42B2-8B14-2E7DB8BE2859}" type="datetimeFigureOut">
              <a:rPr lang="en-GB" smtClean="0"/>
              <a:t>21/11/2022</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43A46C-5D74-4734-B87F-87C4B8985615}" type="slidenum">
              <a:rPr lang="en-GB" smtClean="0"/>
              <a:t>‹#›</a:t>
            </a:fld>
            <a:endParaRPr lang="en-GB"/>
          </a:p>
        </p:txBody>
      </p:sp>
    </p:spTree>
    <p:extLst>
      <p:ext uri="{BB962C8B-B14F-4D97-AF65-F5344CB8AC3E}">
        <p14:creationId xmlns:p14="http://schemas.microsoft.com/office/powerpoint/2010/main" val="3567174335"/>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9172" y="-8468"/>
            <a:ext cx="993395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60400" y="609600"/>
            <a:ext cx="6876689"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60399" y="2160590"/>
            <a:ext cx="6876690"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855696" y="6041364"/>
            <a:ext cx="741143"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2D3984-9E5C-42B2-8B14-2E7DB8BE2859}" type="datetimeFigureOut">
              <a:rPr lang="en-GB" smtClean="0"/>
              <a:t>21/11/2022</a:t>
            </a:fld>
            <a:endParaRPr lang="en-GB"/>
          </a:p>
        </p:txBody>
      </p:sp>
      <p:sp>
        <p:nvSpPr>
          <p:cNvPr id="5" name="Footer Placeholder 4"/>
          <p:cNvSpPr>
            <a:spLocks noGrp="1"/>
          </p:cNvSpPr>
          <p:nvPr>
            <p:ph type="ftr" sz="quarter" idx="3"/>
          </p:nvPr>
        </p:nvSpPr>
        <p:spPr>
          <a:xfrm>
            <a:off x="660399" y="6041364"/>
            <a:ext cx="5008221"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81732" y="6041364"/>
            <a:ext cx="555358" cy="365125"/>
          </a:xfrm>
          <a:prstGeom prst="rect">
            <a:avLst/>
          </a:prstGeom>
        </p:spPr>
        <p:txBody>
          <a:bodyPr vert="horz" lIns="91440" tIns="45720" rIns="91440" bIns="45720" rtlCol="0" anchor="ctr"/>
          <a:lstStyle>
            <a:lvl1pPr algn="r">
              <a:defRPr sz="900">
                <a:solidFill>
                  <a:schemeClr val="accent1"/>
                </a:solidFill>
              </a:defRPr>
            </a:lvl1pPr>
          </a:lstStyle>
          <a:p>
            <a:fld id="{CB43A46C-5D74-4734-B87F-87C4B8985615}" type="slidenum">
              <a:rPr lang="en-GB" smtClean="0"/>
              <a:t>‹#›</a:t>
            </a:fld>
            <a:endParaRPr lang="en-GB"/>
          </a:p>
        </p:txBody>
      </p:sp>
    </p:spTree>
    <p:extLst>
      <p:ext uri="{BB962C8B-B14F-4D97-AF65-F5344CB8AC3E}">
        <p14:creationId xmlns:p14="http://schemas.microsoft.com/office/powerpoint/2010/main" val="2510827508"/>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mailto:Sarah.webb@cheshireeastcouncil.gov.uk"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mailto:Emma.holland@cheshireeast.gov.uk" TargetMode="External"/><Relationship Id="rId4" Type="http://schemas.openxmlformats.org/officeDocument/2006/relationships/hyperlink" Target="mailto:Claire.baker@cheshireeast.gov.uk"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mailto:Amanda.jones@cheshireeast.gov.uk" TargetMode="External"/><Relationship Id="rId3" Type="http://schemas.openxmlformats.org/officeDocument/2006/relationships/hyperlink" Target="mailto:Sarah.webb@cheshireeastcouncil.gov.uk" TargetMode="External"/><Relationship Id="rId7" Type="http://schemas.openxmlformats.org/officeDocument/2006/relationships/hyperlink" Target="mailto:Audra.cooke@cheshireeast.gov.uk"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mailto:Mark.edwards@cheshireeastcouncil.gov.uk" TargetMode="External"/><Relationship Id="rId5" Type="http://schemas.openxmlformats.org/officeDocument/2006/relationships/hyperlink" Target="mailto:Zoe.brakewell@cheshireeastcouncil.gov.uk" TargetMode="External"/><Relationship Id="rId4" Type="http://schemas.openxmlformats.org/officeDocument/2006/relationships/hyperlink" Target="mailto:Andrew.brandon@cheshireeastcouncil.gov.uk"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Claire.baker@cheshireeast.gov.uk"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mailto:Emma.holland@cheshireeast.gov.uk" TargetMode="External"/><Relationship Id="rId5" Type="http://schemas.openxmlformats.org/officeDocument/2006/relationships/hyperlink" Target="mailto:Zoe.brakewell@cheshireeastcouncil.gov.uk" TargetMode="External"/><Relationship Id="rId4" Type="http://schemas.openxmlformats.org/officeDocument/2006/relationships/hyperlink" Target="mailto:Andrew.brandon@cheshireeastcouncil.gov.uk"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Emma.holland@cheshireeast.gov.uk"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mailto:Sharon.woods@cheshireeast.gov.uk"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Claire.baker@cheshireeast.gov.uk"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hyperlink" Target="mailto:Lynn.vikan@cheshireeast.gov.uk" TargetMode="External"/><Relationship Id="rId4" Type="http://schemas.openxmlformats.org/officeDocument/2006/relationships/hyperlink" Target="mailto:Emma.holland@cheshireeast.gov.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29222" y="1165863"/>
            <a:ext cx="8031892" cy="4517939"/>
          </a:xfrm>
          <a:custGeom>
            <a:avLst/>
            <a:gdLst/>
            <a:ahLst/>
            <a:cxnLst/>
            <a:rect l="l" t="t" r="r" b="b"/>
            <a:pathLst>
              <a:path w="6096000" h="3429000">
                <a:moveTo>
                  <a:pt x="6095657" y="0"/>
                </a:moveTo>
                <a:lnTo>
                  <a:pt x="0" y="0"/>
                </a:lnTo>
                <a:lnTo>
                  <a:pt x="0" y="3429000"/>
                </a:lnTo>
                <a:lnTo>
                  <a:pt x="6095657" y="3429000"/>
                </a:lnTo>
                <a:lnTo>
                  <a:pt x="6095657" y="0"/>
                </a:lnTo>
                <a:close/>
              </a:path>
            </a:pathLst>
          </a:custGeom>
          <a:solidFill>
            <a:srgbClr val="E1EFD9"/>
          </a:solidFill>
        </p:spPr>
        <p:txBody>
          <a:bodyPr wrap="square" lIns="0" tIns="0" rIns="0" bIns="0" rtlCol="0"/>
          <a:lstStyle/>
          <a:p>
            <a:endParaRPr sz="2372"/>
          </a:p>
        </p:txBody>
      </p:sp>
      <p:grpSp>
        <p:nvGrpSpPr>
          <p:cNvPr id="3" name="object 3"/>
          <p:cNvGrpSpPr/>
          <p:nvPr/>
        </p:nvGrpSpPr>
        <p:grpSpPr>
          <a:xfrm>
            <a:off x="0" y="0"/>
            <a:ext cx="9905999" cy="6858000"/>
            <a:chOff x="361" y="0"/>
            <a:chExt cx="6096635" cy="3431540"/>
          </a:xfrm>
        </p:grpSpPr>
        <p:sp>
          <p:nvSpPr>
            <p:cNvPr id="4" name="object 4"/>
            <p:cNvSpPr/>
            <p:nvPr/>
          </p:nvSpPr>
          <p:spPr>
            <a:xfrm>
              <a:off x="419" y="0"/>
              <a:ext cx="6096000" cy="3429000"/>
            </a:xfrm>
            <a:custGeom>
              <a:avLst/>
              <a:gdLst/>
              <a:ahLst/>
              <a:cxnLst/>
              <a:rect l="l" t="t" r="r" b="b"/>
              <a:pathLst>
                <a:path w="6096000" h="3429000">
                  <a:moveTo>
                    <a:pt x="6096000" y="0"/>
                  </a:moveTo>
                  <a:lnTo>
                    <a:pt x="0" y="0"/>
                  </a:lnTo>
                  <a:lnTo>
                    <a:pt x="0" y="3429000"/>
                  </a:lnTo>
                  <a:lnTo>
                    <a:pt x="6096000" y="3429000"/>
                  </a:lnTo>
                  <a:lnTo>
                    <a:pt x="6096000" y="0"/>
                  </a:lnTo>
                  <a:close/>
                </a:path>
              </a:pathLst>
            </a:custGeom>
            <a:solidFill>
              <a:srgbClr val="90C225">
                <a:alpha val="19999"/>
              </a:srgbClr>
            </a:solidFill>
          </p:spPr>
          <p:txBody>
            <a:bodyPr wrap="square" lIns="0" tIns="0" rIns="0" bIns="0" rtlCol="0"/>
            <a:lstStyle/>
            <a:p>
              <a:endParaRPr sz="2372" dirty="0"/>
            </a:p>
          </p:txBody>
        </p:sp>
        <p:sp>
          <p:nvSpPr>
            <p:cNvPr id="5" name="object 5"/>
            <p:cNvSpPr/>
            <p:nvPr/>
          </p:nvSpPr>
          <p:spPr>
            <a:xfrm>
              <a:off x="417" y="6"/>
              <a:ext cx="1715135" cy="1276985"/>
            </a:xfrm>
            <a:custGeom>
              <a:avLst/>
              <a:gdLst/>
              <a:ahLst/>
              <a:cxnLst/>
              <a:rect l="l" t="t" r="r" b="b"/>
              <a:pathLst>
                <a:path w="1715135" h="1276985">
                  <a:moveTo>
                    <a:pt x="1714639" y="0"/>
                  </a:moveTo>
                  <a:lnTo>
                    <a:pt x="0" y="0"/>
                  </a:lnTo>
                  <a:lnTo>
                    <a:pt x="0" y="838847"/>
                  </a:lnTo>
                  <a:lnTo>
                    <a:pt x="437895" y="1276743"/>
                  </a:lnTo>
                  <a:lnTo>
                    <a:pt x="1714639" y="0"/>
                  </a:lnTo>
                  <a:close/>
                </a:path>
              </a:pathLst>
            </a:custGeom>
            <a:solidFill>
              <a:srgbClr val="90C225">
                <a:alpha val="79998"/>
              </a:srgbClr>
            </a:solidFill>
          </p:spPr>
          <p:txBody>
            <a:bodyPr wrap="square" lIns="0" tIns="0" rIns="0" bIns="0" rtlCol="0"/>
            <a:lstStyle/>
            <a:p>
              <a:endParaRPr sz="2372"/>
            </a:p>
          </p:txBody>
        </p:sp>
        <p:sp>
          <p:nvSpPr>
            <p:cNvPr id="6" name="object 6"/>
            <p:cNvSpPr/>
            <p:nvPr/>
          </p:nvSpPr>
          <p:spPr>
            <a:xfrm>
              <a:off x="616506" y="6"/>
              <a:ext cx="1156970" cy="818515"/>
            </a:xfrm>
            <a:custGeom>
              <a:avLst/>
              <a:gdLst/>
              <a:ahLst/>
              <a:cxnLst/>
              <a:rect l="l" t="t" r="r" b="b"/>
              <a:pathLst>
                <a:path w="1156970" h="818515">
                  <a:moveTo>
                    <a:pt x="917105" y="0"/>
                  </a:moveTo>
                  <a:lnTo>
                    <a:pt x="239699" y="0"/>
                  </a:lnTo>
                  <a:lnTo>
                    <a:pt x="0" y="239699"/>
                  </a:lnTo>
                  <a:lnTo>
                    <a:pt x="578396" y="818095"/>
                  </a:lnTo>
                  <a:lnTo>
                    <a:pt x="1156792" y="239699"/>
                  </a:lnTo>
                  <a:lnTo>
                    <a:pt x="917105" y="0"/>
                  </a:lnTo>
                  <a:close/>
                </a:path>
              </a:pathLst>
            </a:custGeom>
            <a:solidFill>
              <a:srgbClr val="C0E374">
                <a:alpha val="70195"/>
              </a:srgbClr>
            </a:solidFill>
          </p:spPr>
          <p:txBody>
            <a:bodyPr wrap="square" lIns="0" tIns="0" rIns="0" bIns="0" rtlCol="0"/>
            <a:lstStyle/>
            <a:p>
              <a:endParaRPr sz="2372"/>
            </a:p>
          </p:txBody>
        </p:sp>
        <p:sp>
          <p:nvSpPr>
            <p:cNvPr id="7" name="object 7"/>
            <p:cNvSpPr/>
            <p:nvPr/>
          </p:nvSpPr>
          <p:spPr>
            <a:xfrm>
              <a:off x="4661206" y="6"/>
              <a:ext cx="1435735" cy="1802130"/>
            </a:xfrm>
            <a:custGeom>
              <a:avLst/>
              <a:gdLst/>
              <a:ahLst/>
              <a:cxnLst/>
              <a:rect l="l" t="t" r="r" b="b"/>
              <a:pathLst>
                <a:path w="1435735" h="1802130">
                  <a:moveTo>
                    <a:pt x="1435214" y="0"/>
                  </a:moveTo>
                  <a:lnTo>
                    <a:pt x="366572" y="0"/>
                  </a:lnTo>
                  <a:lnTo>
                    <a:pt x="0" y="366572"/>
                  </a:lnTo>
                  <a:lnTo>
                    <a:pt x="1435214" y="1801787"/>
                  </a:lnTo>
                  <a:lnTo>
                    <a:pt x="1435214" y="0"/>
                  </a:lnTo>
                  <a:close/>
                </a:path>
              </a:pathLst>
            </a:custGeom>
            <a:solidFill>
              <a:srgbClr val="90C225">
                <a:alpha val="85098"/>
              </a:srgbClr>
            </a:solidFill>
          </p:spPr>
          <p:txBody>
            <a:bodyPr wrap="square" lIns="0" tIns="0" rIns="0" bIns="0" rtlCol="0"/>
            <a:lstStyle/>
            <a:p>
              <a:endParaRPr sz="2372"/>
            </a:p>
          </p:txBody>
        </p:sp>
        <p:sp>
          <p:nvSpPr>
            <p:cNvPr id="8" name="object 8"/>
            <p:cNvSpPr/>
            <p:nvPr/>
          </p:nvSpPr>
          <p:spPr>
            <a:xfrm>
              <a:off x="355" y="610120"/>
              <a:ext cx="5847715" cy="2821305"/>
            </a:xfrm>
            <a:custGeom>
              <a:avLst/>
              <a:gdLst/>
              <a:ahLst/>
              <a:cxnLst/>
              <a:rect l="l" t="t" r="r" b="b"/>
              <a:pathLst>
                <a:path w="5847715" h="2821304">
                  <a:moveTo>
                    <a:pt x="1446974" y="2594711"/>
                  </a:moveTo>
                  <a:lnTo>
                    <a:pt x="582574" y="1730311"/>
                  </a:lnTo>
                  <a:lnTo>
                    <a:pt x="0" y="2312886"/>
                  </a:lnTo>
                  <a:lnTo>
                    <a:pt x="0" y="2820835"/>
                  </a:lnTo>
                  <a:lnTo>
                    <a:pt x="1220863" y="2820835"/>
                  </a:lnTo>
                  <a:lnTo>
                    <a:pt x="1446974" y="2594711"/>
                  </a:lnTo>
                  <a:close/>
                </a:path>
                <a:path w="5847715" h="2821304">
                  <a:moveTo>
                    <a:pt x="5847156" y="419214"/>
                  </a:moveTo>
                  <a:lnTo>
                    <a:pt x="5427942" y="0"/>
                  </a:lnTo>
                  <a:lnTo>
                    <a:pt x="5008727" y="419214"/>
                  </a:lnTo>
                  <a:lnTo>
                    <a:pt x="5427942" y="838428"/>
                  </a:lnTo>
                  <a:lnTo>
                    <a:pt x="5847156" y="419214"/>
                  </a:lnTo>
                  <a:close/>
                </a:path>
              </a:pathLst>
            </a:custGeom>
            <a:solidFill>
              <a:srgbClr val="3E7818">
                <a:alpha val="70195"/>
              </a:srgbClr>
            </a:solidFill>
          </p:spPr>
          <p:txBody>
            <a:bodyPr wrap="square" lIns="0" tIns="0" rIns="0" bIns="0" rtlCol="0"/>
            <a:lstStyle/>
            <a:p>
              <a:endParaRPr sz="2372"/>
            </a:p>
          </p:txBody>
        </p:sp>
        <p:sp>
          <p:nvSpPr>
            <p:cNvPr id="9" name="object 9"/>
            <p:cNvSpPr/>
            <p:nvPr/>
          </p:nvSpPr>
          <p:spPr>
            <a:xfrm>
              <a:off x="789170" y="2623806"/>
              <a:ext cx="656590" cy="656590"/>
            </a:xfrm>
            <a:custGeom>
              <a:avLst/>
              <a:gdLst/>
              <a:ahLst/>
              <a:cxnLst/>
              <a:rect l="l" t="t" r="r" b="b"/>
              <a:pathLst>
                <a:path w="656590" h="656589">
                  <a:moveTo>
                    <a:pt x="328256" y="0"/>
                  </a:moveTo>
                  <a:lnTo>
                    <a:pt x="0" y="328256"/>
                  </a:lnTo>
                  <a:lnTo>
                    <a:pt x="328256" y="656526"/>
                  </a:lnTo>
                  <a:lnTo>
                    <a:pt x="656513" y="328256"/>
                  </a:lnTo>
                  <a:lnTo>
                    <a:pt x="328256" y="0"/>
                  </a:lnTo>
                  <a:close/>
                </a:path>
              </a:pathLst>
            </a:custGeom>
            <a:solidFill>
              <a:srgbClr val="90C225">
                <a:alpha val="65098"/>
              </a:srgbClr>
            </a:solidFill>
          </p:spPr>
          <p:txBody>
            <a:bodyPr wrap="square" lIns="0" tIns="0" rIns="0" bIns="0" rtlCol="0"/>
            <a:lstStyle/>
            <a:p>
              <a:endParaRPr sz="2372"/>
            </a:p>
          </p:txBody>
        </p:sp>
        <p:sp>
          <p:nvSpPr>
            <p:cNvPr id="10" name="object 10"/>
            <p:cNvSpPr/>
            <p:nvPr/>
          </p:nvSpPr>
          <p:spPr>
            <a:xfrm>
              <a:off x="1142988" y="8"/>
              <a:ext cx="3811270" cy="3425825"/>
            </a:xfrm>
            <a:custGeom>
              <a:avLst/>
              <a:gdLst/>
              <a:ahLst/>
              <a:cxnLst/>
              <a:rect l="l" t="t" r="r" b="b"/>
              <a:pathLst>
                <a:path w="3811270" h="3425825">
                  <a:moveTo>
                    <a:pt x="2096363" y="0"/>
                  </a:moveTo>
                  <a:lnTo>
                    <a:pt x="1714500" y="0"/>
                  </a:lnTo>
                  <a:lnTo>
                    <a:pt x="0" y="1714500"/>
                  </a:lnTo>
                  <a:lnTo>
                    <a:pt x="1710715" y="3425215"/>
                  </a:lnTo>
                  <a:lnTo>
                    <a:pt x="2100135" y="3425215"/>
                  </a:lnTo>
                  <a:lnTo>
                    <a:pt x="3810863" y="1714500"/>
                  </a:lnTo>
                  <a:lnTo>
                    <a:pt x="2096363" y="0"/>
                  </a:lnTo>
                  <a:close/>
                </a:path>
              </a:pathLst>
            </a:custGeom>
            <a:solidFill>
              <a:srgbClr val="FFFFFF"/>
            </a:solidFill>
          </p:spPr>
          <p:txBody>
            <a:bodyPr wrap="square" lIns="0" tIns="0" rIns="0" bIns="0" rtlCol="0"/>
            <a:lstStyle/>
            <a:p>
              <a:endParaRPr sz="2372"/>
            </a:p>
          </p:txBody>
        </p:sp>
        <p:sp>
          <p:nvSpPr>
            <p:cNvPr id="11" name="object 11"/>
            <p:cNvSpPr/>
            <p:nvPr/>
          </p:nvSpPr>
          <p:spPr>
            <a:xfrm>
              <a:off x="647282" y="6"/>
              <a:ext cx="4802505" cy="3425825"/>
            </a:xfrm>
            <a:custGeom>
              <a:avLst/>
              <a:gdLst/>
              <a:ahLst/>
              <a:cxnLst/>
              <a:rect l="l" t="t" r="r" b="b"/>
              <a:pathLst>
                <a:path w="4802505" h="3425825">
                  <a:moveTo>
                    <a:pt x="1771891" y="0"/>
                  </a:moveTo>
                  <a:lnTo>
                    <a:pt x="1714500" y="0"/>
                  </a:lnTo>
                  <a:lnTo>
                    <a:pt x="0" y="1714500"/>
                  </a:lnTo>
                  <a:lnTo>
                    <a:pt x="1710728" y="3425228"/>
                  </a:lnTo>
                  <a:lnTo>
                    <a:pt x="1768106" y="3425228"/>
                  </a:lnTo>
                  <a:lnTo>
                    <a:pt x="57391" y="1714500"/>
                  </a:lnTo>
                  <a:lnTo>
                    <a:pt x="1771891" y="0"/>
                  </a:lnTo>
                  <a:close/>
                </a:path>
                <a:path w="4802505" h="3425825">
                  <a:moveTo>
                    <a:pt x="3087763" y="0"/>
                  </a:moveTo>
                  <a:lnTo>
                    <a:pt x="3030385" y="0"/>
                  </a:lnTo>
                  <a:lnTo>
                    <a:pt x="4744885" y="1714500"/>
                  </a:lnTo>
                  <a:lnTo>
                    <a:pt x="3034157" y="3425228"/>
                  </a:lnTo>
                  <a:lnTo>
                    <a:pt x="3091548" y="3425228"/>
                  </a:lnTo>
                  <a:lnTo>
                    <a:pt x="4802263" y="1714500"/>
                  </a:lnTo>
                  <a:lnTo>
                    <a:pt x="3087763" y="0"/>
                  </a:lnTo>
                  <a:close/>
                </a:path>
              </a:pathLst>
            </a:custGeom>
            <a:solidFill>
              <a:srgbClr val="3E7818">
                <a:alpha val="70195"/>
              </a:srgbClr>
            </a:solidFill>
          </p:spPr>
          <p:txBody>
            <a:bodyPr wrap="square" lIns="0" tIns="0" rIns="0" bIns="0" rtlCol="0"/>
            <a:lstStyle/>
            <a:p>
              <a:endParaRPr sz="2372"/>
            </a:p>
          </p:txBody>
        </p:sp>
      </p:grpSp>
      <p:sp>
        <p:nvSpPr>
          <p:cNvPr id="12" name="object 12"/>
          <p:cNvSpPr txBox="1"/>
          <p:nvPr/>
        </p:nvSpPr>
        <p:spPr>
          <a:xfrm>
            <a:off x="3815862" y="4126269"/>
            <a:ext cx="2132471" cy="690771"/>
          </a:xfrm>
          <a:prstGeom prst="rect">
            <a:avLst/>
          </a:prstGeom>
        </p:spPr>
        <p:txBody>
          <a:bodyPr vert="horz" wrap="square" lIns="0" tIns="38485" rIns="0" bIns="0" rtlCol="0">
            <a:spAutoFit/>
          </a:bodyPr>
          <a:lstStyle/>
          <a:p>
            <a:pPr marL="570587" marR="6693" indent="-554691" algn="ctr">
              <a:lnSpc>
                <a:spcPts val="1423"/>
              </a:lnSpc>
              <a:spcBef>
                <a:spcPts val="301"/>
              </a:spcBef>
            </a:pPr>
            <a:r>
              <a:rPr sz="2400" dirty="0">
                <a:solidFill>
                  <a:srgbClr val="070707"/>
                </a:solidFill>
                <a:latin typeface="Calibri"/>
                <a:cs typeface="Calibri"/>
              </a:rPr>
              <a:t>Pete</a:t>
            </a:r>
            <a:r>
              <a:rPr sz="2400" spc="-46" dirty="0">
                <a:solidFill>
                  <a:srgbClr val="070707"/>
                </a:solidFill>
                <a:latin typeface="Calibri"/>
                <a:cs typeface="Calibri"/>
              </a:rPr>
              <a:t> </a:t>
            </a:r>
            <a:r>
              <a:rPr sz="2400" dirty="0">
                <a:solidFill>
                  <a:srgbClr val="070707"/>
                </a:solidFill>
                <a:latin typeface="Calibri"/>
                <a:cs typeface="Calibri"/>
              </a:rPr>
              <a:t>Kelleher</a:t>
            </a:r>
            <a:r>
              <a:rPr sz="2400" spc="-20" dirty="0">
                <a:solidFill>
                  <a:srgbClr val="070707"/>
                </a:solidFill>
                <a:latin typeface="Calibri"/>
                <a:cs typeface="Calibri"/>
              </a:rPr>
              <a:t> </a:t>
            </a:r>
            <a:endParaRPr lang="en-GB" sz="2400" spc="-20" dirty="0">
              <a:solidFill>
                <a:srgbClr val="070707"/>
              </a:solidFill>
              <a:latin typeface="Calibri"/>
              <a:cs typeface="Calibri"/>
            </a:endParaRPr>
          </a:p>
          <a:p>
            <a:pPr marL="570587" marR="6693" indent="-554691" algn="ctr">
              <a:lnSpc>
                <a:spcPts val="1423"/>
              </a:lnSpc>
              <a:spcBef>
                <a:spcPts val="301"/>
              </a:spcBef>
            </a:pPr>
            <a:endParaRPr lang="en-GB" sz="2400" spc="-20" dirty="0">
              <a:solidFill>
                <a:srgbClr val="070707"/>
              </a:solidFill>
              <a:latin typeface="Calibri"/>
              <a:cs typeface="Calibri"/>
            </a:endParaRPr>
          </a:p>
          <a:p>
            <a:pPr marL="570587" marR="6693" indent="-554691" algn="ctr">
              <a:lnSpc>
                <a:spcPts val="1423"/>
              </a:lnSpc>
              <a:spcBef>
                <a:spcPts val="301"/>
              </a:spcBef>
            </a:pPr>
            <a:r>
              <a:rPr sz="2400" dirty="0">
                <a:solidFill>
                  <a:srgbClr val="070707"/>
                </a:solidFill>
                <a:latin typeface="Calibri"/>
                <a:cs typeface="Calibri"/>
              </a:rPr>
              <a:t>Head</a:t>
            </a:r>
            <a:r>
              <a:rPr sz="2400" spc="-53" dirty="0">
                <a:solidFill>
                  <a:srgbClr val="070707"/>
                </a:solidFill>
                <a:latin typeface="Calibri"/>
                <a:cs typeface="Calibri"/>
              </a:rPr>
              <a:t> </a:t>
            </a:r>
            <a:r>
              <a:rPr sz="2400" spc="-33" dirty="0">
                <a:solidFill>
                  <a:srgbClr val="070707"/>
                </a:solidFill>
                <a:latin typeface="Calibri"/>
                <a:cs typeface="Calibri"/>
              </a:rPr>
              <a:t>of </a:t>
            </a:r>
            <a:r>
              <a:rPr sz="2400" spc="-13" dirty="0">
                <a:solidFill>
                  <a:srgbClr val="070707"/>
                </a:solidFill>
                <a:latin typeface="Calibri"/>
                <a:cs typeface="Calibri"/>
              </a:rPr>
              <a:t>Service</a:t>
            </a:r>
            <a:endParaRPr sz="2400" dirty="0">
              <a:latin typeface="Calibri"/>
              <a:cs typeface="Calibri"/>
            </a:endParaRPr>
          </a:p>
        </p:txBody>
      </p:sp>
      <p:sp>
        <p:nvSpPr>
          <p:cNvPr id="13" name="object 13"/>
          <p:cNvSpPr txBox="1">
            <a:spLocks noGrp="1"/>
          </p:cNvSpPr>
          <p:nvPr>
            <p:ph type="title"/>
          </p:nvPr>
        </p:nvSpPr>
        <p:spPr>
          <a:xfrm>
            <a:off x="2033608" y="3180535"/>
            <a:ext cx="5801546" cy="443784"/>
          </a:xfrm>
          <a:prstGeom prst="rect">
            <a:avLst/>
          </a:prstGeom>
        </p:spPr>
        <p:txBody>
          <a:bodyPr vert="horz" wrap="square" lIns="0" tIns="57730" rIns="0" bIns="0" rtlCol="0" anchor="ctr">
            <a:spAutoFit/>
          </a:bodyPr>
          <a:lstStyle/>
          <a:p>
            <a:pPr marL="466844" marR="6693" indent="-450947">
              <a:lnSpc>
                <a:spcPts val="2555"/>
              </a:lnSpc>
              <a:spcBef>
                <a:spcPts val="455"/>
              </a:spcBef>
            </a:pPr>
            <a:r>
              <a:rPr sz="4000" dirty="0"/>
              <a:t>Care4CE</a:t>
            </a:r>
            <a:r>
              <a:rPr sz="4000" spc="-53" dirty="0"/>
              <a:t> </a:t>
            </a:r>
            <a:r>
              <a:rPr sz="4000" spc="-13" dirty="0"/>
              <a:t>Services Factsheet</a:t>
            </a:r>
          </a:p>
        </p:txBody>
      </p:sp>
      <p:grpSp>
        <p:nvGrpSpPr>
          <p:cNvPr id="14" name="object 14"/>
          <p:cNvGrpSpPr/>
          <p:nvPr/>
        </p:nvGrpSpPr>
        <p:grpSpPr>
          <a:xfrm>
            <a:off x="6892280" y="4489239"/>
            <a:ext cx="2069048" cy="1194744"/>
            <a:chOff x="4526211" y="2522369"/>
            <a:chExt cx="1570355" cy="906780"/>
          </a:xfrm>
        </p:grpSpPr>
        <p:sp>
          <p:nvSpPr>
            <p:cNvPr id="15" name="object 15"/>
            <p:cNvSpPr/>
            <p:nvPr/>
          </p:nvSpPr>
          <p:spPr>
            <a:xfrm>
              <a:off x="4526211" y="2522369"/>
              <a:ext cx="1570355" cy="906780"/>
            </a:xfrm>
            <a:custGeom>
              <a:avLst/>
              <a:gdLst/>
              <a:ahLst/>
              <a:cxnLst/>
              <a:rect l="l" t="t" r="r" b="b"/>
              <a:pathLst>
                <a:path w="1570354" h="906779">
                  <a:moveTo>
                    <a:pt x="906642" y="0"/>
                  </a:moveTo>
                  <a:lnTo>
                    <a:pt x="0" y="906642"/>
                  </a:lnTo>
                  <a:lnTo>
                    <a:pt x="1569851" y="906642"/>
                  </a:lnTo>
                  <a:lnTo>
                    <a:pt x="1569851" y="663209"/>
                  </a:lnTo>
                  <a:lnTo>
                    <a:pt x="906642" y="0"/>
                  </a:lnTo>
                  <a:close/>
                </a:path>
              </a:pathLst>
            </a:custGeom>
            <a:solidFill>
              <a:srgbClr val="90C225">
                <a:alpha val="65098"/>
              </a:srgbClr>
            </a:solidFill>
          </p:spPr>
          <p:txBody>
            <a:bodyPr wrap="square" lIns="0" tIns="0" rIns="0" bIns="0" rtlCol="0"/>
            <a:lstStyle/>
            <a:p>
              <a:endParaRPr sz="2372"/>
            </a:p>
          </p:txBody>
        </p:sp>
        <p:sp>
          <p:nvSpPr>
            <p:cNvPr id="16" name="object 16"/>
            <p:cNvSpPr/>
            <p:nvPr/>
          </p:nvSpPr>
          <p:spPr>
            <a:xfrm>
              <a:off x="4761034" y="2522369"/>
              <a:ext cx="678815" cy="678815"/>
            </a:xfrm>
            <a:custGeom>
              <a:avLst/>
              <a:gdLst/>
              <a:ahLst/>
              <a:cxnLst/>
              <a:rect l="l" t="t" r="r" b="b"/>
              <a:pathLst>
                <a:path w="678814" h="678814">
                  <a:moveTo>
                    <a:pt x="339407" y="0"/>
                  </a:moveTo>
                  <a:lnTo>
                    <a:pt x="0" y="339407"/>
                  </a:lnTo>
                  <a:lnTo>
                    <a:pt x="339407" y="678815"/>
                  </a:lnTo>
                  <a:lnTo>
                    <a:pt x="678815" y="339407"/>
                  </a:lnTo>
                  <a:lnTo>
                    <a:pt x="339407" y="0"/>
                  </a:lnTo>
                  <a:close/>
                </a:path>
              </a:pathLst>
            </a:custGeom>
            <a:solidFill>
              <a:srgbClr val="3E7818">
                <a:alpha val="70195"/>
              </a:srgbClr>
            </a:solidFill>
          </p:spPr>
          <p:txBody>
            <a:bodyPr wrap="square" lIns="0" tIns="0" rIns="0" bIns="0" rtlCol="0"/>
            <a:lstStyle/>
            <a:p>
              <a:endParaRPr sz="2372"/>
            </a:p>
          </p:txBody>
        </p:sp>
      </p:grpSp>
      <p:pic>
        <p:nvPicPr>
          <p:cNvPr id="18" name="Picture 17" descr="Text&#10;&#10;Description automatically generated with medium confidence">
            <a:extLst>
              <a:ext uri="{FF2B5EF4-FFF2-40B4-BE49-F238E27FC236}">
                <a16:creationId xmlns:a16="http://schemas.microsoft.com/office/drawing/2014/main" id="{558C7AA6-B0B8-4E06-BB86-C5994CDEE7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2333" y="1484165"/>
            <a:ext cx="2528457" cy="132851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181289" y="1470097"/>
            <a:ext cx="1411768" cy="462009"/>
          </a:xfrm>
          <a:prstGeom prst="roundRect">
            <a:avLst/>
          </a:prstGeom>
          <a:solidFill>
            <a:schemeClr val="accent1">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25" b="1" dirty="0">
                <a:solidFill>
                  <a:schemeClr val="tx2"/>
                </a:solidFill>
                <a:latin typeface="Arial" panose="020B0604020202020204" pitchFamily="34" charset="0"/>
                <a:cs typeface="Arial" panose="020B0604020202020204" pitchFamily="34" charset="0"/>
              </a:rPr>
              <a:t>Head of Service</a:t>
            </a:r>
          </a:p>
          <a:p>
            <a:pPr algn="ctr"/>
            <a:endParaRPr lang="en-GB" sz="264" dirty="0">
              <a:solidFill>
                <a:schemeClr val="tx2"/>
              </a:solidFill>
              <a:latin typeface="Arial" panose="020B0604020202020204" pitchFamily="34" charset="0"/>
              <a:cs typeface="Arial" panose="020B0604020202020204" pitchFamily="34" charset="0"/>
            </a:endParaRPr>
          </a:p>
          <a:p>
            <a:pPr algn="ctr"/>
            <a:r>
              <a:rPr lang="en-GB" sz="792" b="1" dirty="0">
                <a:solidFill>
                  <a:schemeClr val="tx2"/>
                </a:solidFill>
                <a:latin typeface="Arial" panose="020B0604020202020204" pitchFamily="34" charset="0"/>
                <a:cs typeface="Arial" panose="020B0604020202020204" pitchFamily="34" charset="0"/>
              </a:rPr>
              <a:t>PETE KELLEHER</a:t>
            </a:r>
          </a:p>
        </p:txBody>
      </p:sp>
      <p:sp>
        <p:nvSpPr>
          <p:cNvPr id="9" name="Rounded Rectangle 8"/>
          <p:cNvSpPr/>
          <p:nvPr/>
        </p:nvSpPr>
        <p:spPr>
          <a:xfrm>
            <a:off x="2067898" y="1999239"/>
            <a:ext cx="2536780" cy="621641"/>
          </a:xfrm>
          <a:prstGeom prst="roundRect">
            <a:avLst/>
          </a:prstGeom>
          <a:solidFill>
            <a:schemeClr val="accent1">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61" dirty="0">
              <a:solidFill>
                <a:schemeClr val="tx1"/>
              </a:solidFill>
            </a:endParaRPr>
          </a:p>
          <a:p>
            <a:pPr algn="ctr"/>
            <a:r>
              <a:rPr lang="en-GB" sz="925" b="1" dirty="0">
                <a:solidFill>
                  <a:schemeClr val="tx2"/>
                </a:solidFill>
                <a:latin typeface="Arial" panose="020B0604020202020204" pitchFamily="34" charset="0"/>
                <a:cs typeface="Arial" panose="020B0604020202020204" pitchFamily="34" charset="0"/>
              </a:rPr>
              <a:t>Operations Manager</a:t>
            </a:r>
          </a:p>
          <a:p>
            <a:pPr algn="ctr"/>
            <a:endParaRPr lang="en-GB" sz="528"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en-GB" sz="792" dirty="0">
                <a:solidFill>
                  <a:schemeClr val="tx2"/>
                </a:solidFill>
                <a:latin typeface="Arial" panose="020B0604020202020204" pitchFamily="34" charset="0"/>
                <a:cs typeface="Arial" panose="020B0604020202020204" pitchFamily="34" charset="0"/>
              </a:rPr>
              <a:t>Services in the Macclesfield, Wilmslow and Knutsford Locality.</a:t>
            </a:r>
            <a:endParaRPr lang="en-GB" sz="264" dirty="0">
              <a:solidFill>
                <a:schemeClr val="tx2"/>
              </a:solidFill>
              <a:latin typeface="Arial" panose="020B0604020202020204" pitchFamily="34" charset="0"/>
              <a:cs typeface="Arial" panose="020B0604020202020204" pitchFamily="34" charset="0"/>
            </a:endParaRPr>
          </a:p>
          <a:p>
            <a:pPr algn="ctr"/>
            <a:r>
              <a:rPr lang="en-GB" sz="792" b="1" dirty="0">
                <a:solidFill>
                  <a:schemeClr val="tx2"/>
                </a:solidFill>
                <a:latin typeface="Arial" panose="020B0604020202020204" pitchFamily="34" charset="0"/>
                <a:cs typeface="Arial" panose="020B0604020202020204" pitchFamily="34" charset="0"/>
              </a:rPr>
              <a:t>JO HOBSON</a:t>
            </a:r>
          </a:p>
          <a:p>
            <a:pPr algn="ctr"/>
            <a:endParaRPr lang="en-GB" sz="661" dirty="0"/>
          </a:p>
        </p:txBody>
      </p:sp>
      <p:sp>
        <p:nvSpPr>
          <p:cNvPr id="11" name="Rounded Rectangle 10"/>
          <p:cNvSpPr/>
          <p:nvPr/>
        </p:nvSpPr>
        <p:spPr>
          <a:xfrm>
            <a:off x="5246359" y="1982656"/>
            <a:ext cx="2560768" cy="621641"/>
          </a:xfrm>
          <a:prstGeom prst="roundRect">
            <a:avLst/>
          </a:prstGeom>
          <a:solidFill>
            <a:schemeClr val="accent1">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25" b="1" dirty="0">
                <a:solidFill>
                  <a:schemeClr val="tx2"/>
                </a:solidFill>
                <a:latin typeface="Arial" panose="020B0604020202020204" pitchFamily="34" charset="0"/>
                <a:cs typeface="Arial" panose="020B0604020202020204" pitchFamily="34" charset="0"/>
              </a:rPr>
              <a:t>Operations Manager</a:t>
            </a:r>
          </a:p>
          <a:p>
            <a:pPr algn="ctr"/>
            <a:endParaRPr lang="en-GB" sz="528" b="1" u="sng" dirty="0">
              <a:solidFill>
                <a:schemeClr val="tx2"/>
              </a:solidFill>
              <a:latin typeface="Arial" panose="020B0604020202020204" pitchFamily="34" charset="0"/>
              <a:cs typeface="Arial" panose="020B0604020202020204" pitchFamily="34" charset="0"/>
            </a:endParaRPr>
          </a:p>
          <a:p>
            <a:pPr algn="ctr"/>
            <a:r>
              <a:rPr lang="en-GB" sz="726" dirty="0">
                <a:solidFill>
                  <a:schemeClr val="tx2"/>
                </a:solidFill>
                <a:latin typeface="Arial" panose="020B0604020202020204" pitchFamily="34" charset="0"/>
                <a:cs typeface="Arial" panose="020B0604020202020204" pitchFamily="34" charset="0"/>
              </a:rPr>
              <a:t>Services in the Crewe, Nantwich, Congleton and Middlewich Locality </a:t>
            </a:r>
            <a:endParaRPr lang="en-GB" sz="264" dirty="0">
              <a:solidFill>
                <a:schemeClr val="tx2"/>
              </a:solidFill>
              <a:latin typeface="Arial" panose="020B0604020202020204" pitchFamily="34" charset="0"/>
              <a:cs typeface="Arial" panose="020B0604020202020204" pitchFamily="34" charset="0"/>
            </a:endParaRPr>
          </a:p>
          <a:p>
            <a:pPr algn="ctr"/>
            <a:r>
              <a:rPr lang="en-GB" sz="792" b="1" dirty="0">
                <a:solidFill>
                  <a:schemeClr val="tx2"/>
                </a:solidFill>
                <a:latin typeface="Arial" panose="020B0604020202020204" pitchFamily="34" charset="0"/>
                <a:cs typeface="Arial" panose="020B0604020202020204" pitchFamily="34" charset="0"/>
              </a:rPr>
              <a:t>DAVE MORRISON – S WOODS – Covering for DM</a:t>
            </a:r>
          </a:p>
        </p:txBody>
      </p:sp>
      <p:sp>
        <p:nvSpPr>
          <p:cNvPr id="14" name="Rounded Rectangle 13"/>
          <p:cNvSpPr/>
          <p:nvPr/>
        </p:nvSpPr>
        <p:spPr>
          <a:xfrm>
            <a:off x="1999014" y="2718291"/>
            <a:ext cx="2128016" cy="2889335"/>
          </a:xfrm>
          <a:prstGeom prst="roundRect">
            <a:avLst/>
          </a:prstGeom>
          <a:solidFill>
            <a:schemeClr val="accent1">
              <a:lumMod val="40000"/>
              <a:lumOff val="6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25" b="1" u="sng" dirty="0">
              <a:solidFill>
                <a:schemeClr val="tx1"/>
              </a:solidFill>
              <a:effectLst>
                <a:outerShdw blurRad="38100" dist="38100" dir="2700000" algn="tl">
                  <a:srgbClr val="000000">
                    <a:alpha val="43137"/>
                  </a:srgbClr>
                </a:outerShdw>
              </a:effectLst>
            </a:endParaRPr>
          </a:p>
          <a:p>
            <a:pPr algn="ctr"/>
            <a:r>
              <a:rPr lang="en-GB" sz="925" b="1" dirty="0">
                <a:solidFill>
                  <a:schemeClr val="tx1"/>
                </a:solidFill>
                <a:latin typeface="Arial" panose="020B0604020202020204" pitchFamily="34" charset="0"/>
                <a:cs typeface="Arial" panose="020B0604020202020204" pitchFamily="34" charset="0"/>
              </a:rPr>
              <a:t>Resource Managers</a:t>
            </a:r>
          </a:p>
          <a:p>
            <a:pPr lvl="0" algn="ctr"/>
            <a:endParaRPr lang="en-GB" sz="661"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0" algn="ctr"/>
            <a:r>
              <a:rPr lang="en-GB" sz="661" dirty="0">
                <a:solidFill>
                  <a:prstClr val="black"/>
                </a:solidFill>
                <a:latin typeface="Arial" panose="020B0604020202020204" pitchFamily="34" charset="0"/>
                <a:cs typeface="Arial" panose="020B0604020202020204" pitchFamily="34" charset="0"/>
              </a:rPr>
              <a:t>Shared Lives</a:t>
            </a:r>
          </a:p>
          <a:p>
            <a:pPr lvl="0" algn="ctr"/>
            <a:r>
              <a:rPr lang="en-GB" sz="661" b="1" dirty="0">
                <a:solidFill>
                  <a:schemeClr val="tx1"/>
                </a:solidFill>
                <a:latin typeface="Arial" panose="020B0604020202020204" pitchFamily="34" charset="0"/>
                <a:cs typeface="Arial" panose="020B0604020202020204" pitchFamily="34" charset="0"/>
              </a:rPr>
              <a:t>LYNN VIKAN</a:t>
            </a:r>
          </a:p>
          <a:p>
            <a:pPr lvl="0" algn="ctr"/>
            <a:endParaRPr lang="en-GB" sz="66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0" algn="ctr"/>
            <a:r>
              <a:rPr lang="en-GB" sz="66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661" dirty="0">
                <a:solidFill>
                  <a:prstClr val="black"/>
                </a:solidFill>
                <a:latin typeface="Arial" panose="020B0604020202020204" pitchFamily="34" charset="0"/>
                <a:cs typeface="Arial" panose="020B0604020202020204" pitchFamily="34" charset="0"/>
              </a:rPr>
              <a:t>Macclesfield SLN</a:t>
            </a:r>
            <a:r>
              <a:rPr lang="en-GB" sz="528" dirty="0">
                <a:solidFill>
                  <a:prstClr val="black"/>
                </a:solidFill>
                <a:latin typeface="Arial" panose="020B0604020202020204" pitchFamily="34" charset="0"/>
                <a:cs typeface="Arial" panose="020B0604020202020204" pitchFamily="34" charset="0"/>
              </a:rPr>
              <a:t>	</a:t>
            </a:r>
          </a:p>
          <a:p>
            <a:pPr algn="ctr"/>
            <a:r>
              <a:rPr lang="en-GB" sz="661" dirty="0">
                <a:solidFill>
                  <a:schemeClr val="tx1"/>
                </a:solidFill>
                <a:latin typeface="Arial" panose="020B0604020202020204" pitchFamily="34" charset="0"/>
                <a:cs typeface="Arial" panose="020B0604020202020204" pitchFamily="34" charset="0"/>
              </a:rPr>
              <a:t>Mayfield Day Centre</a:t>
            </a:r>
          </a:p>
          <a:p>
            <a:pPr algn="ctr"/>
            <a:r>
              <a:rPr lang="en-GB" sz="661" dirty="0">
                <a:solidFill>
                  <a:schemeClr val="tx1"/>
                </a:solidFill>
                <a:latin typeface="Arial" panose="020B0604020202020204" pitchFamily="34" charset="0"/>
                <a:cs typeface="Arial" panose="020B0604020202020204" pitchFamily="34" charset="0"/>
              </a:rPr>
              <a:t> Macclesfield Lifestyle</a:t>
            </a:r>
            <a:endParaRPr lang="en-GB" sz="528" dirty="0">
              <a:solidFill>
                <a:prstClr val="black"/>
              </a:solidFill>
              <a:latin typeface="Arial" panose="020B0604020202020204" pitchFamily="34" charset="0"/>
              <a:cs typeface="Arial" panose="020B0604020202020204" pitchFamily="34" charset="0"/>
            </a:endParaRPr>
          </a:p>
          <a:p>
            <a:pPr lvl="0" algn="ctr"/>
            <a:r>
              <a:rPr lang="en-GB" sz="661" b="1" dirty="0">
                <a:solidFill>
                  <a:schemeClr val="tx2"/>
                </a:solidFill>
                <a:latin typeface="Arial" panose="020B0604020202020204" pitchFamily="34" charset="0"/>
                <a:cs typeface="Arial" panose="020B0604020202020204" pitchFamily="34" charset="0"/>
              </a:rPr>
              <a:t>TRACEY EVANS</a:t>
            </a:r>
          </a:p>
          <a:p>
            <a:pPr lvl="0" algn="ctr"/>
            <a:endParaRPr lang="en-GB" sz="66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0" algn="ctr"/>
            <a:r>
              <a:rPr lang="en-GB" sz="661" dirty="0">
                <a:solidFill>
                  <a:prstClr val="black"/>
                </a:solidFill>
                <a:latin typeface="Arial" panose="020B0604020202020204" pitchFamily="34" charset="0"/>
                <a:cs typeface="Arial" panose="020B0604020202020204" pitchFamily="34" charset="0"/>
              </a:rPr>
              <a:t>Knutsford SLN</a:t>
            </a:r>
          </a:p>
          <a:p>
            <a:pPr algn="ctr"/>
            <a:r>
              <a:rPr lang="en-GB" sz="726" dirty="0">
                <a:solidFill>
                  <a:prstClr val="black"/>
                </a:solidFill>
                <a:latin typeface="Arial" panose="020B0604020202020204" pitchFamily="34" charset="0"/>
                <a:cs typeface="Arial" panose="020B0604020202020204" pitchFamily="34" charset="0"/>
              </a:rPr>
              <a:t>Stanley Day Centre</a:t>
            </a:r>
            <a:r>
              <a:rPr lang="en-GB" sz="661" dirty="0">
                <a:solidFill>
                  <a:prstClr val="black"/>
                </a:solidFill>
                <a:latin typeface="Arial" panose="020B0604020202020204" pitchFamily="34" charset="0"/>
                <a:cs typeface="Arial" panose="020B0604020202020204" pitchFamily="34" charset="0"/>
              </a:rPr>
              <a:t>                                                 </a:t>
            </a:r>
          </a:p>
          <a:p>
            <a:pPr lvl="0" algn="ctr"/>
            <a:r>
              <a:rPr lang="en-GB" sz="661" b="1" dirty="0">
                <a:solidFill>
                  <a:schemeClr val="tx2"/>
                </a:solidFill>
                <a:latin typeface="Arial" panose="020B0604020202020204" pitchFamily="34" charset="0"/>
                <a:cs typeface="Arial" panose="020B0604020202020204" pitchFamily="34" charset="0"/>
              </a:rPr>
              <a:t>ANDY BRANDON</a:t>
            </a:r>
          </a:p>
          <a:p>
            <a:pPr lvl="0" algn="ctr"/>
            <a:endParaRPr lang="en-GB" sz="661" dirty="0">
              <a:solidFill>
                <a:srgbClr val="FF0000"/>
              </a:solidFill>
              <a:latin typeface="Arial" panose="020B0604020202020204" pitchFamily="34" charset="0"/>
              <a:cs typeface="Arial" panose="020B0604020202020204" pitchFamily="34" charset="0"/>
            </a:endParaRPr>
          </a:p>
          <a:p>
            <a:pPr lvl="0" algn="ctr"/>
            <a:r>
              <a:rPr lang="en-GB" sz="661" dirty="0">
                <a:solidFill>
                  <a:prstClr val="black"/>
                </a:solidFill>
                <a:latin typeface="Arial" panose="020B0604020202020204" pitchFamily="34" charset="0"/>
                <a:cs typeface="Arial" panose="020B0604020202020204" pitchFamily="34" charset="0"/>
              </a:rPr>
              <a:t>Mental Health Reablement North</a:t>
            </a:r>
          </a:p>
          <a:p>
            <a:pPr lvl="0" algn="ctr"/>
            <a:r>
              <a:rPr lang="en-GB" sz="661" dirty="0">
                <a:solidFill>
                  <a:prstClr val="black"/>
                </a:solidFill>
                <a:latin typeface="Arial" panose="020B0604020202020204" pitchFamily="34" charset="0"/>
                <a:cs typeface="Arial" panose="020B0604020202020204" pitchFamily="34" charset="0"/>
              </a:rPr>
              <a:t>Dementia Reablement North</a:t>
            </a:r>
          </a:p>
          <a:p>
            <a:pPr lvl="0" algn="ctr"/>
            <a:r>
              <a:rPr lang="en-GB" sz="661" b="1" dirty="0">
                <a:solidFill>
                  <a:schemeClr val="tx2"/>
                </a:solidFill>
                <a:latin typeface="Arial" panose="020B0604020202020204" pitchFamily="34" charset="0"/>
                <a:cs typeface="Arial" panose="020B0604020202020204" pitchFamily="34" charset="0"/>
              </a:rPr>
              <a:t>EMMA HOLLAND</a:t>
            </a:r>
          </a:p>
          <a:p>
            <a:pPr algn="ctr"/>
            <a:endParaRPr lang="en-GB" sz="397" dirty="0">
              <a:solidFill>
                <a:srgbClr val="FF0000"/>
              </a:solidFill>
              <a:latin typeface="Arial" panose="020B0604020202020204" pitchFamily="34" charset="0"/>
              <a:cs typeface="Arial" panose="020B0604020202020204" pitchFamily="34" charset="0"/>
            </a:endParaRPr>
          </a:p>
          <a:p>
            <a:pPr algn="ctr"/>
            <a:r>
              <a:rPr lang="en-GB" sz="661" dirty="0">
                <a:solidFill>
                  <a:schemeClr val="tx1"/>
                </a:solidFill>
                <a:latin typeface="Arial" panose="020B0604020202020204" pitchFamily="34" charset="0"/>
                <a:cs typeface="Arial" panose="020B0604020202020204" pitchFamily="34" charset="0"/>
              </a:rPr>
              <a:t>Redesmere Day Centre </a:t>
            </a:r>
          </a:p>
          <a:p>
            <a:pPr algn="ctr"/>
            <a:r>
              <a:rPr lang="en-GB" sz="661" dirty="0">
                <a:solidFill>
                  <a:schemeClr val="tx1"/>
                </a:solidFill>
                <a:latin typeface="Arial" panose="020B0604020202020204" pitchFamily="34" charset="0"/>
                <a:cs typeface="Arial" panose="020B0604020202020204" pitchFamily="34" charset="0"/>
              </a:rPr>
              <a:t>Wilmslow Lifestyle</a:t>
            </a:r>
          </a:p>
          <a:p>
            <a:pPr algn="ctr"/>
            <a:r>
              <a:rPr lang="en-GB" sz="661" dirty="0">
                <a:solidFill>
                  <a:schemeClr val="tx1"/>
                </a:solidFill>
                <a:latin typeface="Arial" panose="020B0604020202020204" pitchFamily="34" charset="0"/>
                <a:cs typeface="Arial" panose="020B0604020202020204" pitchFamily="34" charset="0"/>
              </a:rPr>
              <a:t>Wilmslow SLN</a:t>
            </a:r>
          </a:p>
          <a:p>
            <a:pPr algn="ctr"/>
            <a:r>
              <a:rPr lang="en-GB" sz="661" b="1" dirty="0">
                <a:solidFill>
                  <a:schemeClr val="tx2"/>
                </a:solidFill>
                <a:latin typeface="Arial" panose="020B0604020202020204" pitchFamily="34" charset="0"/>
                <a:cs typeface="Arial" panose="020B0604020202020204" pitchFamily="34" charset="0"/>
              </a:rPr>
              <a:t>ZOE BRAKEWELL</a:t>
            </a:r>
            <a:endParaRPr lang="en-GB" sz="397" b="1" dirty="0">
              <a:solidFill>
                <a:schemeClr val="tx2"/>
              </a:solidFill>
              <a:latin typeface="Arial" panose="020B0604020202020204" pitchFamily="34" charset="0"/>
              <a:cs typeface="Arial" panose="020B0604020202020204" pitchFamily="34" charset="0"/>
            </a:endParaRPr>
          </a:p>
          <a:p>
            <a:pPr algn="ctr"/>
            <a:endParaRPr lang="en-GB" sz="397" dirty="0">
              <a:solidFill>
                <a:srgbClr val="FF0000"/>
              </a:solidFill>
              <a:latin typeface="Arial" panose="020B0604020202020204" pitchFamily="34" charset="0"/>
              <a:cs typeface="Arial" panose="020B0604020202020204" pitchFamily="34" charset="0"/>
            </a:endParaRPr>
          </a:p>
          <a:p>
            <a:pPr algn="ctr"/>
            <a:r>
              <a:rPr lang="en-GB" sz="661" dirty="0">
                <a:solidFill>
                  <a:schemeClr val="tx1"/>
                </a:solidFill>
                <a:latin typeface="Arial" panose="020B0604020202020204" pitchFamily="34" charset="0"/>
                <a:cs typeface="Arial" panose="020B0604020202020204" pitchFamily="34" charset="0"/>
              </a:rPr>
              <a:t>Community Support Reablement North</a:t>
            </a:r>
          </a:p>
          <a:p>
            <a:pPr algn="ctr"/>
            <a:r>
              <a:rPr lang="en-GB" sz="661" dirty="0">
                <a:solidFill>
                  <a:schemeClr val="tx1"/>
                </a:solidFill>
                <a:latin typeface="Arial" panose="020B0604020202020204" pitchFamily="34" charset="0"/>
                <a:cs typeface="Arial" panose="020B0604020202020204" pitchFamily="34" charset="0"/>
              </a:rPr>
              <a:t>Community Support Reablement South</a:t>
            </a:r>
          </a:p>
          <a:p>
            <a:pPr algn="ctr"/>
            <a:r>
              <a:rPr lang="en-GB" sz="661" dirty="0">
                <a:solidFill>
                  <a:schemeClr val="tx1"/>
                </a:solidFill>
                <a:latin typeface="Arial" panose="020B0604020202020204" pitchFamily="34" charset="0"/>
                <a:cs typeface="Arial" panose="020B0604020202020204" pitchFamily="34" charset="0"/>
              </a:rPr>
              <a:t>Mobile Nights</a:t>
            </a:r>
          </a:p>
          <a:p>
            <a:pPr algn="ctr"/>
            <a:r>
              <a:rPr lang="en-GB" sz="661" b="1" dirty="0">
                <a:solidFill>
                  <a:schemeClr val="tx2"/>
                </a:solidFill>
                <a:latin typeface="Arial" panose="020B0604020202020204" pitchFamily="34" charset="0"/>
                <a:cs typeface="Arial" panose="020B0604020202020204" pitchFamily="34" charset="0"/>
              </a:rPr>
              <a:t>SARAH WEBB</a:t>
            </a:r>
          </a:p>
          <a:p>
            <a:endParaRPr lang="en-GB" sz="661" dirty="0">
              <a:solidFill>
                <a:schemeClr val="tx1"/>
              </a:solidFill>
              <a:effectLst>
                <a:outerShdw blurRad="38100" dist="38100" dir="2700000" algn="tl">
                  <a:srgbClr val="000000">
                    <a:alpha val="43137"/>
                  </a:srgbClr>
                </a:outerShdw>
              </a:effectLst>
            </a:endParaRPr>
          </a:p>
        </p:txBody>
      </p:sp>
      <p:sp>
        <p:nvSpPr>
          <p:cNvPr id="15" name="Rounded Rectangle 14"/>
          <p:cNvSpPr/>
          <p:nvPr/>
        </p:nvSpPr>
        <p:spPr>
          <a:xfrm>
            <a:off x="4350166" y="2901428"/>
            <a:ext cx="1172224" cy="940621"/>
          </a:xfrm>
          <a:prstGeom prst="roundRect">
            <a:avLst/>
          </a:prstGeom>
          <a:solidFill>
            <a:schemeClr val="accent1">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25" dirty="0">
                <a:solidFill>
                  <a:schemeClr val="tx1"/>
                </a:solidFill>
                <a:effectLst>
                  <a:outerShdw blurRad="38100" dist="38100" dir="2700000" algn="tl">
                    <a:srgbClr val="000000">
                      <a:alpha val="43137"/>
                    </a:srgbClr>
                  </a:outerShdw>
                </a:effectLst>
              </a:rPr>
              <a:t>Resource Manager</a:t>
            </a:r>
          </a:p>
          <a:p>
            <a:pPr algn="ctr"/>
            <a:endParaRPr lang="en-GB" sz="397" dirty="0">
              <a:solidFill>
                <a:schemeClr val="tx1"/>
              </a:solidFill>
              <a:effectLst>
                <a:outerShdw blurRad="38100" dist="38100" dir="2700000" algn="tl">
                  <a:srgbClr val="000000">
                    <a:alpha val="43137"/>
                  </a:srgbClr>
                </a:outerShdw>
              </a:effectLst>
            </a:endParaRPr>
          </a:p>
          <a:p>
            <a:pPr algn="ctr"/>
            <a:r>
              <a:rPr lang="en-GB" sz="661" dirty="0">
                <a:solidFill>
                  <a:schemeClr val="tx2"/>
                </a:solidFill>
                <a:latin typeface="Arial" panose="020B0604020202020204" pitchFamily="34" charset="0"/>
                <a:cs typeface="Arial" panose="020B0604020202020204" pitchFamily="34" charset="0"/>
              </a:rPr>
              <a:t>Business Support </a:t>
            </a:r>
          </a:p>
          <a:p>
            <a:pPr algn="ctr"/>
            <a:r>
              <a:rPr lang="en-GB" sz="661" b="1" dirty="0">
                <a:solidFill>
                  <a:schemeClr val="tx2"/>
                </a:solidFill>
                <a:latin typeface="Arial" panose="020B0604020202020204" pitchFamily="34" charset="0"/>
                <a:cs typeface="Arial" panose="020B0604020202020204" pitchFamily="34" charset="0"/>
              </a:rPr>
              <a:t>KAREN SPURR</a:t>
            </a:r>
          </a:p>
          <a:p>
            <a:pPr algn="ctr"/>
            <a:endParaRPr lang="en-GB" sz="397" b="1" dirty="0">
              <a:solidFill>
                <a:srgbClr val="FF0000"/>
              </a:solidFill>
              <a:effectLst>
                <a:outerShdw blurRad="38100" dist="38100" dir="2700000" algn="tl">
                  <a:srgbClr val="000000">
                    <a:alpha val="43137"/>
                  </a:srgbClr>
                </a:outerShdw>
              </a:effectLst>
            </a:endParaRPr>
          </a:p>
          <a:p>
            <a:endParaRPr lang="en-GB" sz="661" b="1" dirty="0">
              <a:solidFill>
                <a:srgbClr val="FF0000"/>
              </a:solidFill>
              <a:effectLst>
                <a:outerShdw blurRad="38100" dist="38100" dir="2700000" algn="tl">
                  <a:srgbClr val="000000">
                    <a:alpha val="43137"/>
                  </a:srgbClr>
                </a:outerShdw>
              </a:effectLst>
            </a:endParaRPr>
          </a:p>
        </p:txBody>
      </p:sp>
      <p:sp>
        <p:nvSpPr>
          <p:cNvPr id="16" name="Rounded Rectangle 15"/>
          <p:cNvSpPr/>
          <p:nvPr/>
        </p:nvSpPr>
        <p:spPr>
          <a:xfrm>
            <a:off x="5647316" y="2713615"/>
            <a:ext cx="2132940" cy="2816725"/>
          </a:xfrm>
          <a:prstGeom prst="roundRect">
            <a:avLst/>
          </a:prstGeom>
          <a:solidFill>
            <a:schemeClr val="accent1">
              <a:lumMod val="40000"/>
              <a:lumOff val="6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25" b="1" dirty="0">
                <a:solidFill>
                  <a:schemeClr val="tx1"/>
                </a:solidFill>
                <a:latin typeface="Arial" panose="020B0604020202020204" pitchFamily="34" charset="0"/>
                <a:cs typeface="Arial" panose="020B0604020202020204" pitchFamily="34" charset="0"/>
              </a:rPr>
              <a:t>Resource Managers</a:t>
            </a:r>
          </a:p>
          <a:p>
            <a:pPr algn="ctr"/>
            <a:endParaRPr lang="en-GB" sz="397" b="1" dirty="0">
              <a:solidFill>
                <a:schemeClr val="tx1"/>
              </a:solidFill>
              <a:latin typeface="Arial" panose="020B0604020202020204" pitchFamily="34" charset="0"/>
              <a:cs typeface="Arial" panose="020B0604020202020204" pitchFamily="34" charset="0"/>
            </a:endParaRPr>
          </a:p>
          <a:p>
            <a:pPr algn="ctr"/>
            <a:r>
              <a:rPr lang="en-GB" sz="528" b="1" dirty="0">
                <a:solidFill>
                  <a:schemeClr val="tx1"/>
                </a:solidFill>
                <a:latin typeface="Arial" panose="020B0604020202020204" pitchFamily="34" charset="0"/>
                <a:cs typeface="Arial" panose="020B0604020202020204" pitchFamily="34" charset="0"/>
              </a:rPr>
              <a:t>		</a:t>
            </a:r>
            <a:endParaRPr lang="en-GB" sz="528" b="1" u="sng" dirty="0">
              <a:solidFill>
                <a:srgbClr val="FF0000"/>
              </a:solidFill>
              <a:latin typeface="Arial" panose="020B0604020202020204" pitchFamily="34" charset="0"/>
              <a:cs typeface="Arial" panose="020B0604020202020204" pitchFamily="34" charset="0"/>
            </a:endParaRPr>
          </a:p>
          <a:p>
            <a:pPr algn="ctr"/>
            <a:r>
              <a:rPr lang="en-GB" sz="661" b="1" dirty="0">
                <a:solidFill>
                  <a:schemeClr val="tx1"/>
                </a:solidFill>
                <a:latin typeface="Arial" panose="020B0604020202020204" pitchFamily="34" charset="0"/>
                <a:cs typeface="Arial" panose="020B0604020202020204" pitchFamily="34" charset="0"/>
              </a:rPr>
              <a:t> </a:t>
            </a:r>
            <a:r>
              <a:rPr lang="en-GB" sz="661" dirty="0">
                <a:solidFill>
                  <a:schemeClr val="tx2"/>
                </a:solidFill>
                <a:latin typeface="Arial" panose="020B0604020202020204" pitchFamily="34" charset="0"/>
                <a:cs typeface="Arial" panose="020B0604020202020204" pitchFamily="34" charset="0"/>
              </a:rPr>
              <a:t>Crewe &amp; Nantwich SLN</a:t>
            </a:r>
          </a:p>
          <a:p>
            <a:pPr algn="ctr"/>
            <a:r>
              <a:rPr lang="en-GB" sz="661" b="1" dirty="0">
                <a:solidFill>
                  <a:schemeClr val="tx2"/>
                </a:solidFill>
                <a:latin typeface="Arial" panose="020B0604020202020204" pitchFamily="34" charset="0"/>
                <a:cs typeface="Arial" panose="020B0604020202020204" pitchFamily="34" charset="0"/>
              </a:rPr>
              <a:t>MANDY JONES</a:t>
            </a:r>
          </a:p>
          <a:p>
            <a:pPr algn="ctr"/>
            <a:endParaRPr lang="en-GB" sz="397" dirty="0">
              <a:solidFill>
                <a:schemeClr val="tx2"/>
              </a:solidFill>
              <a:latin typeface="Arial" panose="020B0604020202020204" pitchFamily="34" charset="0"/>
              <a:cs typeface="Arial" panose="020B0604020202020204" pitchFamily="34" charset="0"/>
            </a:endParaRPr>
          </a:p>
          <a:p>
            <a:pPr lvl="0" algn="ctr"/>
            <a:r>
              <a:rPr lang="en-GB" sz="661" dirty="0">
                <a:solidFill>
                  <a:schemeClr val="tx2"/>
                </a:solidFill>
                <a:latin typeface="Arial" panose="020B0604020202020204" pitchFamily="34" charset="0"/>
                <a:cs typeface="Arial" panose="020B0604020202020204" pitchFamily="34" charset="0"/>
              </a:rPr>
              <a:t> Acorn Day Centre                                                        Cheyne Hall Day Centre</a:t>
            </a:r>
          </a:p>
          <a:p>
            <a:pPr lvl="0" algn="ctr"/>
            <a:r>
              <a:rPr lang="en-GB" sz="661" b="1" dirty="0">
                <a:solidFill>
                  <a:schemeClr val="tx2"/>
                </a:solidFill>
                <a:latin typeface="Arial" panose="020B0604020202020204" pitchFamily="34" charset="0"/>
                <a:cs typeface="Arial" panose="020B0604020202020204" pitchFamily="34" charset="0"/>
              </a:rPr>
              <a:t>SHARON WOODS</a:t>
            </a:r>
          </a:p>
          <a:p>
            <a:pPr algn="ctr"/>
            <a:endParaRPr lang="en-GB" sz="397" dirty="0">
              <a:solidFill>
                <a:schemeClr val="tx2"/>
              </a:solidFill>
              <a:latin typeface="Arial" panose="020B0604020202020204" pitchFamily="34" charset="0"/>
              <a:cs typeface="Arial" panose="020B0604020202020204" pitchFamily="34" charset="0"/>
            </a:endParaRPr>
          </a:p>
          <a:p>
            <a:pPr algn="ctr"/>
            <a:r>
              <a:rPr lang="en-GB" sz="661" dirty="0">
                <a:solidFill>
                  <a:schemeClr val="tx2"/>
                </a:solidFill>
                <a:latin typeface="Arial" panose="020B0604020202020204" pitchFamily="34" charset="0"/>
                <a:cs typeface="Arial" panose="020B0604020202020204" pitchFamily="34" charset="0"/>
              </a:rPr>
              <a:t>Congleton SLN </a:t>
            </a:r>
          </a:p>
          <a:p>
            <a:pPr algn="ctr"/>
            <a:r>
              <a:rPr lang="en-GB" sz="661" dirty="0">
                <a:solidFill>
                  <a:schemeClr val="tx2"/>
                </a:solidFill>
                <a:latin typeface="Arial" panose="020B0604020202020204" pitchFamily="34" charset="0"/>
                <a:cs typeface="Arial" panose="020B0604020202020204" pitchFamily="34" charset="0"/>
              </a:rPr>
              <a:t>CE  Short Breaks Warwick Mews</a:t>
            </a:r>
          </a:p>
          <a:p>
            <a:pPr algn="ctr"/>
            <a:r>
              <a:rPr lang="en-GB" sz="661" b="1" dirty="0">
                <a:solidFill>
                  <a:schemeClr val="tx2"/>
                </a:solidFill>
                <a:latin typeface="Arial" panose="020B0604020202020204" pitchFamily="34" charset="0"/>
                <a:cs typeface="Arial" panose="020B0604020202020204" pitchFamily="34" charset="0"/>
              </a:rPr>
              <a:t>MARK EDWARDS</a:t>
            </a:r>
          </a:p>
          <a:p>
            <a:pPr algn="ctr"/>
            <a:endParaRPr lang="en-GB" sz="397" dirty="0">
              <a:solidFill>
                <a:schemeClr val="tx2"/>
              </a:solidFill>
              <a:latin typeface="Arial" panose="020B0604020202020204" pitchFamily="34" charset="0"/>
              <a:cs typeface="Arial" panose="020B0604020202020204" pitchFamily="34" charset="0"/>
            </a:endParaRPr>
          </a:p>
          <a:p>
            <a:pPr algn="ctr"/>
            <a:r>
              <a:rPr lang="en-GB" sz="661" dirty="0">
                <a:solidFill>
                  <a:schemeClr val="tx2"/>
                </a:solidFill>
                <a:latin typeface="Arial" panose="020B0604020202020204" pitchFamily="34" charset="0"/>
                <a:cs typeface="Arial" panose="020B0604020202020204" pitchFamily="34" charset="0"/>
              </a:rPr>
              <a:t>Heather Brae Mews</a:t>
            </a:r>
          </a:p>
          <a:p>
            <a:pPr algn="ctr"/>
            <a:r>
              <a:rPr lang="en-GB" sz="661" b="1" dirty="0">
                <a:solidFill>
                  <a:schemeClr val="tx2"/>
                </a:solidFill>
                <a:latin typeface="Arial" panose="020B0604020202020204" pitchFamily="34" charset="0"/>
                <a:cs typeface="Arial" panose="020B0604020202020204" pitchFamily="34" charset="0"/>
              </a:rPr>
              <a:t>AUDRA COOKE</a:t>
            </a:r>
          </a:p>
          <a:p>
            <a:pPr algn="ctr"/>
            <a:endParaRPr lang="en-GB" sz="397" dirty="0">
              <a:solidFill>
                <a:schemeClr val="tx2"/>
              </a:solidFill>
              <a:latin typeface="Arial" panose="020B0604020202020204" pitchFamily="34" charset="0"/>
              <a:cs typeface="Arial" panose="020B0604020202020204" pitchFamily="34" charset="0"/>
            </a:endParaRPr>
          </a:p>
          <a:p>
            <a:pPr algn="ctr"/>
            <a:r>
              <a:rPr lang="en-GB" sz="661" dirty="0">
                <a:solidFill>
                  <a:schemeClr val="tx2"/>
                </a:solidFill>
                <a:latin typeface="Arial" panose="020B0604020202020204" pitchFamily="34" charset="0"/>
                <a:cs typeface="Arial" panose="020B0604020202020204" pitchFamily="34" charset="0"/>
              </a:rPr>
              <a:t>Mental Health Reablement South</a:t>
            </a:r>
          </a:p>
          <a:p>
            <a:pPr algn="ctr"/>
            <a:r>
              <a:rPr lang="en-GB" sz="661" dirty="0">
                <a:solidFill>
                  <a:schemeClr val="tx2"/>
                </a:solidFill>
                <a:latin typeface="Arial" panose="020B0604020202020204" pitchFamily="34" charset="0"/>
                <a:cs typeface="Arial" panose="020B0604020202020204" pitchFamily="34" charset="0"/>
              </a:rPr>
              <a:t>Dementia Reablement South</a:t>
            </a:r>
          </a:p>
          <a:p>
            <a:pPr algn="ctr"/>
            <a:r>
              <a:rPr lang="en-GB" sz="661" b="1" dirty="0">
                <a:solidFill>
                  <a:schemeClr val="tx2"/>
                </a:solidFill>
                <a:latin typeface="Arial" panose="020B0604020202020204" pitchFamily="34" charset="0"/>
                <a:cs typeface="Arial" panose="020B0604020202020204" pitchFamily="34" charset="0"/>
              </a:rPr>
              <a:t>CLAIRE BAKER</a:t>
            </a:r>
          </a:p>
          <a:p>
            <a:pPr algn="ctr"/>
            <a:endParaRPr lang="en-GB" sz="661" dirty="0">
              <a:solidFill>
                <a:schemeClr val="tx2"/>
              </a:solidFill>
              <a:latin typeface="Arial" panose="020B0604020202020204" pitchFamily="34" charset="0"/>
              <a:cs typeface="Arial" panose="020B0604020202020204" pitchFamily="34" charset="0"/>
            </a:endParaRPr>
          </a:p>
          <a:p>
            <a:pPr algn="ctr"/>
            <a:r>
              <a:rPr lang="en-GB" sz="528" dirty="0">
                <a:solidFill>
                  <a:schemeClr val="tx2"/>
                </a:solidFill>
                <a:latin typeface="Arial" panose="020B0604020202020204" pitchFamily="34" charset="0"/>
                <a:cs typeface="Arial" panose="020B0604020202020204" pitchFamily="34" charset="0"/>
              </a:rPr>
              <a:t> </a:t>
            </a:r>
            <a:r>
              <a:rPr lang="en-GB" sz="661" dirty="0">
                <a:solidFill>
                  <a:schemeClr val="tx2"/>
                </a:solidFill>
                <a:latin typeface="Arial" panose="020B0604020202020204" pitchFamily="34" charset="0"/>
                <a:cs typeface="Arial" panose="020B0604020202020204" pitchFamily="34" charset="0"/>
              </a:rPr>
              <a:t>Salinae Day Centre</a:t>
            </a:r>
          </a:p>
          <a:p>
            <a:pPr algn="ctr"/>
            <a:r>
              <a:rPr lang="en-GB" sz="661" dirty="0">
                <a:solidFill>
                  <a:schemeClr val="tx2"/>
                </a:solidFill>
                <a:latin typeface="Arial" panose="020B0604020202020204" pitchFamily="34" charset="0"/>
                <a:cs typeface="Arial" panose="020B0604020202020204" pitchFamily="34" charset="0"/>
              </a:rPr>
              <a:t>Carter House Day Centre</a:t>
            </a:r>
          </a:p>
          <a:p>
            <a:pPr algn="ctr"/>
            <a:r>
              <a:rPr lang="en-GB" sz="661" dirty="0">
                <a:solidFill>
                  <a:schemeClr val="tx2"/>
                </a:solidFill>
                <a:latin typeface="Arial" panose="020B0604020202020204" pitchFamily="34" charset="0"/>
                <a:cs typeface="Arial" panose="020B0604020202020204" pitchFamily="34" charset="0"/>
              </a:rPr>
              <a:t>Occupational Opportunities</a:t>
            </a:r>
          </a:p>
          <a:p>
            <a:pPr algn="ctr"/>
            <a:r>
              <a:rPr lang="en-GB" sz="661" b="1" dirty="0">
                <a:solidFill>
                  <a:schemeClr val="tx2"/>
                </a:solidFill>
                <a:latin typeface="Arial" panose="020B0604020202020204" pitchFamily="34" charset="0"/>
                <a:cs typeface="Arial" panose="020B0604020202020204" pitchFamily="34" charset="0"/>
              </a:rPr>
              <a:t>PAUL BIDDULPH</a:t>
            </a:r>
          </a:p>
          <a:p>
            <a:pPr algn="ctr"/>
            <a:endParaRPr lang="en-GB" sz="661" dirty="0">
              <a:solidFill>
                <a:srgbClr val="FF0000"/>
              </a:solidFill>
              <a:effectLst>
                <a:outerShdw blurRad="38100" dist="38100" dir="2700000" algn="tl">
                  <a:srgbClr val="000000">
                    <a:alpha val="43137"/>
                  </a:srgbClr>
                </a:outerShdw>
              </a:effectLst>
            </a:endParaRPr>
          </a:p>
          <a:p>
            <a:endParaRPr lang="en-GB" sz="661" b="1" dirty="0">
              <a:solidFill>
                <a:schemeClr val="tx1"/>
              </a:solidFill>
              <a:effectLst>
                <a:outerShdw blurRad="38100" dist="38100" dir="2700000" algn="tl">
                  <a:srgbClr val="000000">
                    <a:alpha val="43137"/>
                  </a:srgbClr>
                </a:outerShdw>
              </a:effectLst>
            </a:endParaRPr>
          </a:p>
        </p:txBody>
      </p:sp>
      <p:sp>
        <p:nvSpPr>
          <p:cNvPr id="17" name="TextBox 16"/>
          <p:cNvSpPr txBox="1"/>
          <p:nvPr/>
        </p:nvSpPr>
        <p:spPr>
          <a:xfrm>
            <a:off x="1868937" y="1165326"/>
            <a:ext cx="6036469" cy="336118"/>
          </a:xfrm>
          <a:prstGeom prst="rect">
            <a:avLst/>
          </a:prstGeo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1584" dirty="0">
                <a:ln w="0"/>
                <a:solidFill>
                  <a:schemeClr val="tx1"/>
                </a:solidFill>
                <a:effectLst>
                  <a:outerShdw blurRad="38100" dist="19050" dir="2700000" algn="tl" rotWithShape="0">
                    <a:schemeClr val="dk1">
                      <a:alpha val="40000"/>
                    </a:schemeClr>
                  </a:outerShdw>
                </a:effectLst>
                <a:cs typeface="Arial" panose="020B0604020202020204" pitchFamily="34" charset="0"/>
              </a:rPr>
              <a:t>Care4CE  Structure November 2022</a:t>
            </a:r>
          </a:p>
        </p:txBody>
      </p:sp>
      <p:cxnSp>
        <p:nvCxnSpPr>
          <p:cNvPr id="63" name="Straight Connector 62"/>
          <p:cNvCxnSpPr/>
          <p:nvPr/>
        </p:nvCxnSpPr>
        <p:spPr>
          <a:xfrm flipV="1">
            <a:off x="5600590" y="1692229"/>
            <a:ext cx="368541" cy="1005"/>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cxnSpLocks/>
            <a:stCxn id="8" idx="2"/>
          </p:cNvCxnSpPr>
          <p:nvPr/>
        </p:nvCxnSpPr>
        <p:spPr>
          <a:xfrm>
            <a:off x="4887171" y="1932104"/>
            <a:ext cx="0" cy="969321"/>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cxnSpLocks/>
          </p:cNvCxnSpPr>
          <p:nvPr/>
        </p:nvCxnSpPr>
        <p:spPr>
          <a:xfrm flipH="1">
            <a:off x="2751552" y="1903511"/>
            <a:ext cx="1435219" cy="93390"/>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cxnSpLocks/>
          </p:cNvCxnSpPr>
          <p:nvPr/>
        </p:nvCxnSpPr>
        <p:spPr>
          <a:xfrm>
            <a:off x="5969131" y="1692229"/>
            <a:ext cx="1022066" cy="1002"/>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a:cxnSpLocks/>
          </p:cNvCxnSpPr>
          <p:nvPr/>
        </p:nvCxnSpPr>
        <p:spPr>
          <a:xfrm>
            <a:off x="6978259" y="1693232"/>
            <a:ext cx="0" cy="289424"/>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a:cxnSpLocks/>
            <a:stCxn id="8" idx="1"/>
          </p:cNvCxnSpPr>
          <p:nvPr/>
        </p:nvCxnSpPr>
        <p:spPr>
          <a:xfrm flipH="1">
            <a:off x="2756957" y="1701100"/>
            <a:ext cx="1424333" cy="0"/>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cxnSpLocks/>
          </p:cNvCxnSpPr>
          <p:nvPr/>
        </p:nvCxnSpPr>
        <p:spPr>
          <a:xfrm>
            <a:off x="2751553" y="1701099"/>
            <a:ext cx="5404" cy="281556"/>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009273" y="2623218"/>
            <a:ext cx="0" cy="92736"/>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063286" y="5533983"/>
            <a:ext cx="1043958" cy="214226"/>
          </a:xfrm>
          <a:prstGeom prst="rect">
            <a:avLst/>
          </a:prstGeom>
          <a:noFill/>
        </p:spPr>
        <p:txBody>
          <a:bodyPr wrap="square" rtlCol="0">
            <a:spAutoFit/>
          </a:bodyPr>
          <a:lstStyle/>
          <a:p>
            <a:endParaRPr lang="en-GB" sz="792" b="1" dirty="0">
              <a:solidFill>
                <a:schemeClr val="bg1"/>
              </a:solidFill>
              <a:effectLst>
                <a:outerShdw blurRad="38100" dist="38100" dir="2700000" algn="tl">
                  <a:srgbClr val="000000">
                    <a:alpha val="43137"/>
                  </a:srgbClr>
                </a:outerShdw>
              </a:effectLst>
            </a:endParaRPr>
          </a:p>
        </p:txBody>
      </p:sp>
      <p:cxnSp>
        <p:nvCxnSpPr>
          <p:cNvPr id="58" name="Straight Connector 57"/>
          <p:cNvCxnSpPr>
            <a:cxnSpLocks/>
          </p:cNvCxnSpPr>
          <p:nvPr/>
        </p:nvCxnSpPr>
        <p:spPr>
          <a:xfrm>
            <a:off x="5593055" y="1903512"/>
            <a:ext cx="1385204" cy="79145"/>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BBB063F-632B-46D4-89E5-A9610294B208}"/>
              </a:ext>
            </a:extLst>
          </p:cNvPr>
          <p:cNvCxnSpPr>
            <a:cxnSpLocks/>
          </p:cNvCxnSpPr>
          <p:nvPr/>
        </p:nvCxnSpPr>
        <p:spPr>
          <a:xfrm>
            <a:off x="6586655" y="2620881"/>
            <a:ext cx="0" cy="92736"/>
          </a:xfrm>
          <a:prstGeom prst="line">
            <a:avLst/>
          </a:prstGeom>
          <a:ln w="190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6098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BB089937-0511-4BEB-A9BF-16D6D5B0B0B0}"/>
              </a:ext>
            </a:extLst>
          </p:cNvPr>
          <p:cNvGraphicFramePr>
            <a:graphicFrameLocks noGrp="1"/>
          </p:cNvGraphicFramePr>
          <p:nvPr>
            <p:extLst>
              <p:ext uri="{D42A27DB-BD31-4B8C-83A1-F6EECF244321}">
                <p14:modId xmlns:p14="http://schemas.microsoft.com/office/powerpoint/2010/main" val="2164141876"/>
              </p:ext>
            </p:extLst>
          </p:nvPr>
        </p:nvGraphicFramePr>
        <p:xfrm>
          <a:off x="0" y="0"/>
          <a:ext cx="9906000" cy="6857999"/>
        </p:xfrm>
        <a:graphic>
          <a:graphicData uri="http://schemas.openxmlformats.org/drawingml/2006/table">
            <a:tbl>
              <a:tblPr firstRow="1" bandRow="1">
                <a:tableStyleId>{10A1B5D5-9B99-4C35-A422-299274C87663}</a:tableStyleId>
              </a:tblPr>
              <a:tblGrid>
                <a:gridCol w="2124545">
                  <a:extLst>
                    <a:ext uri="{9D8B030D-6E8A-4147-A177-3AD203B41FA5}">
                      <a16:colId xmlns:a16="http://schemas.microsoft.com/office/drawing/2014/main" val="990081229"/>
                    </a:ext>
                  </a:extLst>
                </a:gridCol>
                <a:gridCol w="2790551">
                  <a:extLst>
                    <a:ext uri="{9D8B030D-6E8A-4147-A177-3AD203B41FA5}">
                      <a16:colId xmlns:a16="http://schemas.microsoft.com/office/drawing/2014/main" val="1919654738"/>
                    </a:ext>
                  </a:extLst>
                </a:gridCol>
                <a:gridCol w="3455091">
                  <a:extLst>
                    <a:ext uri="{9D8B030D-6E8A-4147-A177-3AD203B41FA5}">
                      <a16:colId xmlns:a16="http://schemas.microsoft.com/office/drawing/2014/main" val="1973067211"/>
                    </a:ext>
                  </a:extLst>
                </a:gridCol>
                <a:gridCol w="1535813">
                  <a:extLst>
                    <a:ext uri="{9D8B030D-6E8A-4147-A177-3AD203B41FA5}">
                      <a16:colId xmlns:a16="http://schemas.microsoft.com/office/drawing/2014/main" val="4057953700"/>
                    </a:ext>
                  </a:extLst>
                </a:gridCol>
              </a:tblGrid>
              <a:tr h="648729">
                <a:tc>
                  <a:txBody>
                    <a:bodyPr/>
                    <a:lstStyle/>
                    <a:p>
                      <a:r>
                        <a:rPr lang="en-GB" sz="1000" dirty="0"/>
                        <a:t>Service Name</a:t>
                      </a:r>
                    </a:p>
                  </a:txBody>
                  <a:tcPr marL="60365" marR="60365" marT="30183" marB="30183"/>
                </a:tc>
                <a:tc>
                  <a:txBody>
                    <a:bodyPr/>
                    <a:lstStyle/>
                    <a:p>
                      <a:r>
                        <a:rPr lang="en-GB" sz="1000" dirty="0">
                          <a:solidFill>
                            <a:schemeClr val="bg1"/>
                          </a:solidFill>
                        </a:rPr>
                        <a:t>About the Reablement services</a:t>
                      </a:r>
                    </a:p>
                  </a:txBody>
                  <a:tcPr marL="60365" marR="60365" marT="30183" marB="30183"/>
                </a:tc>
                <a:tc>
                  <a:txBody>
                    <a:bodyPr/>
                    <a:lstStyle/>
                    <a:p>
                      <a:r>
                        <a:rPr lang="en-GB" sz="1000" dirty="0"/>
                        <a:t>Contact for more information about the service and referral routes</a:t>
                      </a:r>
                    </a:p>
                  </a:txBody>
                  <a:tcPr marL="60365" marR="60365" marT="30183" marB="30183"/>
                </a:tc>
                <a:tc>
                  <a:txBody>
                    <a:bodyPr/>
                    <a:lstStyle/>
                    <a:p>
                      <a:r>
                        <a:rPr lang="en-GB" sz="1000" dirty="0"/>
                        <a:t>Area Covered</a:t>
                      </a:r>
                    </a:p>
                  </a:txBody>
                  <a:tcPr marL="60365" marR="60365" marT="30183" marB="30183"/>
                </a:tc>
                <a:extLst>
                  <a:ext uri="{0D108BD9-81ED-4DB2-BD59-A6C34878D82A}">
                    <a16:rowId xmlns:a16="http://schemas.microsoft.com/office/drawing/2014/main" val="4240996060"/>
                  </a:ext>
                </a:extLst>
              </a:tr>
              <a:tr h="1390136">
                <a:tc>
                  <a:txBody>
                    <a:bodyPr/>
                    <a:lstStyle/>
                    <a:p>
                      <a:r>
                        <a:rPr lang="en-GB" sz="1100" dirty="0"/>
                        <a:t>Community Reablement</a:t>
                      </a:r>
                    </a:p>
                    <a:p>
                      <a:r>
                        <a:rPr lang="en-GB" sz="1100" dirty="0"/>
                        <a:t>North &amp; South teams</a:t>
                      </a:r>
                    </a:p>
                    <a:p>
                      <a:r>
                        <a:rPr lang="en-GB" sz="1100" dirty="0"/>
                        <a:t>Based at Macclesfield Town Hall and Westfields</a:t>
                      </a:r>
                    </a:p>
                  </a:txBody>
                  <a:tcPr marL="60365" marR="60365" marT="30183" marB="30183"/>
                </a:tc>
                <a:tc>
                  <a:txBody>
                    <a:bodyPr/>
                    <a:lstStyle/>
                    <a:p>
                      <a:r>
                        <a:rPr lang="en-GB" sz="1100" dirty="0"/>
                        <a:t>The service is a short term intervention and integrated with Health, operating 365 day a year. The service supports step up and step down from hospital</a:t>
                      </a:r>
                    </a:p>
                    <a:p>
                      <a:r>
                        <a:rPr lang="en-GB" sz="1100" dirty="0"/>
                        <a:t>Assessments for on going care needs, therapy support</a:t>
                      </a:r>
                    </a:p>
                  </a:txBody>
                  <a:tcPr marL="60365" marR="60365" marT="30183" marB="30183"/>
                </a:tc>
                <a:tc>
                  <a:txBody>
                    <a:bodyPr/>
                    <a:lstStyle/>
                    <a:p>
                      <a:r>
                        <a:rPr lang="en-GB" sz="1100" dirty="0">
                          <a:hlinkClick r:id="rId3"/>
                        </a:rPr>
                        <a:t>Sarah.webb@cheshireeastcouncil.gov.uk</a:t>
                      </a:r>
                      <a:endParaRPr lang="en-GB" sz="1100" dirty="0"/>
                    </a:p>
                    <a:p>
                      <a:endParaRPr lang="en-GB" sz="1100" dirty="0"/>
                    </a:p>
                    <a:p>
                      <a:r>
                        <a:rPr lang="en-GB" sz="1100" dirty="0"/>
                        <a:t>All referrals are via the Livewell Portal for Health Colleagues or Liquid Logic and are internal only</a:t>
                      </a:r>
                    </a:p>
                  </a:txBody>
                  <a:tcPr marL="60365" marR="60365" marT="30183" marB="30183"/>
                </a:tc>
                <a:tc>
                  <a:txBody>
                    <a:bodyPr/>
                    <a:lstStyle/>
                    <a:p>
                      <a:r>
                        <a:rPr lang="en-GB" sz="1100" dirty="0"/>
                        <a:t>Macclesfield / Wilmslow/ Knutsford/ Congleton/ Crewe and surrounding areas</a:t>
                      </a:r>
                    </a:p>
                  </a:txBody>
                  <a:tcPr marL="60365" marR="60365" marT="30183" marB="30183"/>
                </a:tc>
                <a:extLst>
                  <a:ext uri="{0D108BD9-81ED-4DB2-BD59-A6C34878D82A}">
                    <a16:rowId xmlns:a16="http://schemas.microsoft.com/office/drawing/2014/main" val="743464863"/>
                  </a:ext>
                </a:extLst>
              </a:tr>
              <a:tr h="1390136">
                <a:tc>
                  <a:txBody>
                    <a:bodyPr/>
                    <a:lstStyle/>
                    <a:p>
                      <a:r>
                        <a:rPr lang="en-GB" sz="1100" dirty="0"/>
                        <a:t>Mobile Nights </a:t>
                      </a:r>
                    </a:p>
                    <a:p>
                      <a:r>
                        <a:rPr lang="en-GB" sz="1100" dirty="0"/>
                        <a:t>Based at Macclesfield Town Hall &amp; The Alderley Building at Macclesfield Hospital</a:t>
                      </a:r>
                    </a:p>
                  </a:txBody>
                  <a:tcPr marL="60365" marR="60365" marT="30183" marB="30183"/>
                </a:tc>
                <a:tc>
                  <a:txBody>
                    <a:bodyPr/>
                    <a:lstStyle/>
                    <a:p>
                      <a:r>
                        <a:rPr lang="en-GB" sz="1100" dirty="0"/>
                        <a:t>The service supports the Community Reablement Team and overnight District Nurses working on avoidance for admission to hospital or Crisis Response support people home from the Emergency Department</a:t>
                      </a:r>
                    </a:p>
                  </a:txBody>
                  <a:tcPr marL="60365" marR="60365" marT="30183" marB="30183"/>
                </a:tc>
                <a:tc>
                  <a:txBody>
                    <a:bodyPr/>
                    <a:lstStyle/>
                    <a:p>
                      <a:r>
                        <a:rPr lang="en-GB" sz="1100" dirty="0">
                          <a:hlinkClick r:id="rId3"/>
                        </a:rPr>
                        <a:t>Sarah.webb@cheshireeastcouncil.gov.uk</a:t>
                      </a:r>
                      <a:endParaRPr lang="en-GB" sz="1100" dirty="0"/>
                    </a:p>
                    <a:p>
                      <a:endParaRPr lang="en-GB" sz="1100" dirty="0"/>
                    </a:p>
                    <a:p>
                      <a:r>
                        <a:rPr lang="en-GB" sz="1100" dirty="0"/>
                        <a:t>All referrals are via the Livewell Portal for Health Colleagues or Liquid Logic and are internal only</a:t>
                      </a:r>
                    </a:p>
                  </a:txBody>
                  <a:tcPr marL="60365" marR="60365" marT="30183" marB="30183"/>
                </a:tc>
                <a:tc>
                  <a:txBody>
                    <a:bodyPr/>
                    <a:lstStyle/>
                    <a:p>
                      <a:r>
                        <a:rPr lang="en-GB" sz="1100" dirty="0"/>
                        <a:t>All areas covered under Cheshire East Council Boundaries</a:t>
                      </a:r>
                    </a:p>
                  </a:txBody>
                  <a:tcPr marL="60365" marR="60365" marT="30183" marB="30183"/>
                </a:tc>
                <a:extLst>
                  <a:ext uri="{0D108BD9-81ED-4DB2-BD59-A6C34878D82A}">
                    <a16:rowId xmlns:a16="http://schemas.microsoft.com/office/drawing/2014/main" val="2866730394"/>
                  </a:ext>
                </a:extLst>
              </a:tr>
              <a:tr h="1606378">
                <a:tc>
                  <a:txBody>
                    <a:bodyPr/>
                    <a:lstStyle/>
                    <a:p>
                      <a:r>
                        <a:rPr lang="en-GB" sz="1100" dirty="0"/>
                        <a:t>Mental Health &amp; Dementia Reablement South</a:t>
                      </a:r>
                    </a:p>
                    <a:p>
                      <a:r>
                        <a:rPr lang="en-GB" sz="1100" dirty="0"/>
                        <a:t>Based at Crewe Lifestyle Centre</a:t>
                      </a:r>
                    </a:p>
                  </a:txBody>
                  <a:tcPr marL="60365" marR="60365" marT="30183" marB="30183"/>
                </a:tc>
                <a:tc>
                  <a:txBody>
                    <a:bodyPr/>
                    <a:lstStyle/>
                    <a:p>
                      <a:r>
                        <a:rPr lang="en-GB" sz="1100" dirty="0"/>
                        <a:t>The </a:t>
                      </a:r>
                      <a:r>
                        <a:rPr lang="en-GB" sz="1100"/>
                        <a:t>service provides up to </a:t>
                      </a:r>
                      <a:r>
                        <a:rPr lang="en-GB" sz="1100" dirty="0"/>
                        <a:t>6 weeks support following a Reablement Model. This may include advice, debt management, housing issues, employment, focusing on techniques for self help and social inclusion. The service operates Mon-Thurs 9am-5pm Fridays 9am-4.30pm</a:t>
                      </a:r>
                    </a:p>
                  </a:txBody>
                  <a:tcPr marL="60365" marR="60365" marT="30183" marB="30183"/>
                </a:tc>
                <a:tc>
                  <a:txBody>
                    <a:bodyPr/>
                    <a:lstStyle/>
                    <a:p>
                      <a:r>
                        <a:rPr lang="en-GB" sz="1100" dirty="0">
                          <a:hlinkClick r:id="rId4"/>
                        </a:rPr>
                        <a:t>Claire.baker@cheshireeast.gov.uk</a:t>
                      </a:r>
                      <a:endParaRPr lang="en-GB" sz="1100" dirty="0"/>
                    </a:p>
                    <a:p>
                      <a:endParaRPr lang="en-GB" sz="1100" b="1" dirty="0"/>
                    </a:p>
                    <a:p>
                      <a:r>
                        <a:rPr lang="en-GB" sz="1100" b="1" dirty="0"/>
                        <a:t>Referrals: Cheshire East Resident with a  Mental Health Issue &amp;/or Drug &amp; Alcohol Issues/Social Care Need</a:t>
                      </a:r>
                    </a:p>
                    <a:p>
                      <a:r>
                        <a:rPr lang="en-GB" sz="1100" dirty="0"/>
                        <a:t>CAMHS/GP/Health Professional/Children`s or Adult Social Care/Cheshire East Housing Options Team/Voluntary Agencies/Local Area Coordinators </a:t>
                      </a:r>
                    </a:p>
                  </a:txBody>
                  <a:tcPr marL="60365" marR="60365" marT="30183" marB="30183"/>
                </a:tc>
                <a:tc>
                  <a:txBody>
                    <a:bodyPr/>
                    <a:lstStyle/>
                    <a:p>
                      <a:r>
                        <a:rPr lang="en-GB" sz="1100" dirty="0"/>
                        <a:t>Alsager</a:t>
                      </a:r>
                    </a:p>
                    <a:p>
                      <a:r>
                        <a:rPr lang="en-GB" sz="1100" dirty="0"/>
                        <a:t>Audlem</a:t>
                      </a:r>
                    </a:p>
                    <a:p>
                      <a:r>
                        <a:rPr lang="en-GB" sz="1100" dirty="0"/>
                        <a:t>Crewe</a:t>
                      </a:r>
                    </a:p>
                    <a:p>
                      <a:r>
                        <a:rPr lang="en-GB" sz="1100" dirty="0"/>
                        <a:t>Middlewich</a:t>
                      </a:r>
                    </a:p>
                    <a:p>
                      <a:r>
                        <a:rPr lang="en-GB" sz="1100" dirty="0"/>
                        <a:t>Nantwich</a:t>
                      </a:r>
                    </a:p>
                    <a:p>
                      <a:r>
                        <a:rPr lang="en-GB" sz="1100" dirty="0"/>
                        <a:t>Sandbach</a:t>
                      </a:r>
                    </a:p>
                  </a:txBody>
                  <a:tcPr marL="60365" marR="60365" marT="30183" marB="30183"/>
                </a:tc>
                <a:extLst>
                  <a:ext uri="{0D108BD9-81ED-4DB2-BD59-A6C34878D82A}">
                    <a16:rowId xmlns:a16="http://schemas.microsoft.com/office/drawing/2014/main" val="1739725129"/>
                  </a:ext>
                </a:extLst>
              </a:tr>
              <a:tr h="1822620">
                <a:tc>
                  <a:txBody>
                    <a:bodyPr/>
                    <a:lstStyle/>
                    <a:p>
                      <a:r>
                        <a:rPr lang="en-GB" sz="1100" dirty="0"/>
                        <a:t>Mental Health &amp; Dementia Reablement North</a:t>
                      </a:r>
                    </a:p>
                    <a:p>
                      <a:r>
                        <a:rPr lang="en-GB" sz="1100" dirty="0"/>
                        <a:t>Based at Macclesfield Town Hall</a:t>
                      </a:r>
                    </a:p>
                  </a:txBody>
                  <a:tcPr marL="60365" marR="60365" marT="30183" marB="3018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The service provides a 6 weeks support following a Reablement Model. This may include advice, debt management, housing issues, employment, focusing on techniques for self help and social inclusion. The service operates Mon-Thurs 9am-5pm Fridays 9am-4.30pm</a:t>
                      </a:r>
                    </a:p>
                    <a:p>
                      <a:endParaRPr lang="en-GB" sz="1100" dirty="0"/>
                    </a:p>
                  </a:txBody>
                  <a:tcPr marL="60365" marR="60365" marT="30183" marB="30183"/>
                </a:tc>
                <a:tc>
                  <a:txBody>
                    <a:bodyPr/>
                    <a:lstStyle/>
                    <a:p>
                      <a:r>
                        <a:rPr lang="en-GB" sz="1100" dirty="0">
                          <a:hlinkClick r:id="rId5"/>
                        </a:rPr>
                        <a:t>Emma.holland@cheshireeast.gov.uk</a:t>
                      </a:r>
                      <a:endParaRPr lang="en-GB" sz="1100" dirty="0"/>
                    </a:p>
                    <a:p>
                      <a:endParaRPr lang="en-GB" sz="1100" dirty="0"/>
                    </a:p>
                    <a:p>
                      <a:r>
                        <a:rPr lang="en-GB" sz="1100" b="1" dirty="0"/>
                        <a:t>Referrals: Cheshire East Resident with a  Mental Health Issue &amp;/or Drug &amp; Alcohol Issues/Social Care Need</a:t>
                      </a:r>
                    </a:p>
                    <a:p>
                      <a:r>
                        <a:rPr lang="en-GB" sz="1100" dirty="0"/>
                        <a:t>CAMHS/GP/Health Professional/Children`s or Adult Social Care/Cheshire East Housing Options Team/Voluntary Agencies/Local Area Coordinators </a:t>
                      </a:r>
                    </a:p>
                  </a:txBody>
                  <a:tcPr marL="60365" marR="60365" marT="30183" marB="3018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Macclesfield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Congleton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Holmes Chapel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Knutsford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Wilmslow</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Alderley Edge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Handforth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Poynton</a:t>
                      </a:r>
                    </a:p>
                  </a:txBody>
                  <a:tcPr marL="60365" marR="60365" marT="30183" marB="30183"/>
                </a:tc>
                <a:extLst>
                  <a:ext uri="{0D108BD9-81ED-4DB2-BD59-A6C34878D82A}">
                    <a16:rowId xmlns:a16="http://schemas.microsoft.com/office/drawing/2014/main" val="3990654012"/>
                  </a:ext>
                </a:extLst>
              </a:tr>
            </a:tbl>
          </a:graphicData>
        </a:graphic>
      </p:graphicFrame>
    </p:spTree>
    <p:extLst>
      <p:ext uri="{BB962C8B-B14F-4D97-AF65-F5344CB8AC3E}">
        <p14:creationId xmlns:p14="http://schemas.microsoft.com/office/powerpoint/2010/main" val="2066886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731ECCB-BA65-43C1-A6DE-AA162E418624}"/>
              </a:ext>
            </a:extLst>
          </p:cNvPr>
          <p:cNvGraphicFramePr>
            <a:graphicFrameLocks noGrp="1"/>
          </p:cNvGraphicFramePr>
          <p:nvPr>
            <p:extLst>
              <p:ext uri="{D42A27DB-BD31-4B8C-83A1-F6EECF244321}">
                <p14:modId xmlns:p14="http://schemas.microsoft.com/office/powerpoint/2010/main" val="3160068433"/>
              </p:ext>
            </p:extLst>
          </p:nvPr>
        </p:nvGraphicFramePr>
        <p:xfrm>
          <a:off x="0" y="1"/>
          <a:ext cx="9906000" cy="6858000"/>
        </p:xfrm>
        <a:graphic>
          <a:graphicData uri="http://schemas.openxmlformats.org/drawingml/2006/table">
            <a:tbl>
              <a:tblPr firstRow="1" bandRow="1">
                <a:tableStyleId>{10A1B5D5-9B99-4C35-A422-299274C87663}</a:tableStyleId>
              </a:tblPr>
              <a:tblGrid>
                <a:gridCol w="2087336">
                  <a:extLst>
                    <a:ext uri="{9D8B030D-6E8A-4147-A177-3AD203B41FA5}">
                      <a16:colId xmlns:a16="http://schemas.microsoft.com/office/drawing/2014/main" val="990081229"/>
                    </a:ext>
                  </a:extLst>
                </a:gridCol>
                <a:gridCol w="3113314">
                  <a:extLst>
                    <a:ext uri="{9D8B030D-6E8A-4147-A177-3AD203B41FA5}">
                      <a16:colId xmlns:a16="http://schemas.microsoft.com/office/drawing/2014/main" val="1919654738"/>
                    </a:ext>
                  </a:extLst>
                </a:gridCol>
                <a:gridCol w="3502478">
                  <a:extLst>
                    <a:ext uri="{9D8B030D-6E8A-4147-A177-3AD203B41FA5}">
                      <a16:colId xmlns:a16="http://schemas.microsoft.com/office/drawing/2014/main" val="1973067211"/>
                    </a:ext>
                  </a:extLst>
                </a:gridCol>
                <a:gridCol w="1202872">
                  <a:extLst>
                    <a:ext uri="{9D8B030D-6E8A-4147-A177-3AD203B41FA5}">
                      <a16:colId xmlns:a16="http://schemas.microsoft.com/office/drawing/2014/main" val="4057953700"/>
                    </a:ext>
                  </a:extLst>
                </a:gridCol>
              </a:tblGrid>
              <a:tr h="638798">
                <a:tc>
                  <a:txBody>
                    <a:bodyPr/>
                    <a:lstStyle/>
                    <a:p>
                      <a:r>
                        <a:rPr lang="en-GB" sz="1000" dirty="0"/>
                        <a:t>Service Name</a:t>
                      </a:r>
                    </a:p>
                  </a:txBody>
                  <a:tcPr marL="60365" marR="60365" marT="30183" marB="30183"/>
                </a:tc>
                <a:tc>
                  <a:txBody>
                    <a:bodyPr/>
                    <a:lstStyle/>
                    <a:p>
                      <a:r>
                        <a:rPr lang="en-GB" sz="1000" dirty="0">
                          <a:solidFill>
                            <a:schemeClr val="bg1"/>
                          </a:solidFill>
                        </a:rPr>
                        <a:t>About the 6 Supported Living Networks</a:t>
                      </a:r>
                    </a:p>
                  </a:txBody>
                  <a:tcPr marL="60365" marR="60365" marT="30183" marB="30183"/>
                </a:tc>
                <a:tc>
                  <a:txBody>
                    <a:bodyPr/>
                    <a:lstStyle/>
                    <a:p>
                      <a:r>
                        <a:rPr lang="en-GB" sz="1000" dirty="0"/>
                        <a:t>Contact for more information about the service and referral routes</a:t>
                      </a:r>
                    </a:p>
                  </a:txBody>
                  <a:tcPr marL="60365" marR="60365" marT="30183" marB="30183"/>
                </a:tc>
                <a:tc>
                  <a:txBody>
                    <a:bodyPr/>
                    <a:lstStyle/>
                    <a:p>
                      <a:r>
                        <a:rPr lang="en-GB" sz="1000" dirty="0"/>
                        <a:t>Area Covered</a:t>
                      </a:r>
                    </a:p>
                  </a:txBody>
                  <a:tcPr marL="60365" marR="60365" marT="30183" marB="30183"/>
                </a:tc>
                <a:extLst>
                  <a:ext uri="{0D108BD9-81ED-4DB2-BD59-A6C34878D82A}">
                    <a16:rowId xmlns:a16="http://schemas.microsoft.com/office/drawing/2014/main" val="4240996060"/>
                  </a:ext>
                </a:extLst>
              </a:tr>
              <a:tr h="942991">
                <a:tc>
                  <a:txBody>
                    <a:bodyPr/>
                    <a:lstStyle/>
                    <a:p>
                      <a:r>
                        <a:rPr lang="en-GB" sz="1100" dirty="0"/>
                        <a:t>Macclesfield Supported Living Network</a:t>
                      </a:r>
                    </a:p>
                    <a:p>
                      <a:r>
                        <a:rPr lang="en-GB" sz="1100" dirty="0"/>
                        <a:t>Based at 9 Warwick Mews</a:t>
                      </a:r>
                    </a:p>
                    <a:p>
                      <a:r>
                        <a:rPr lang="en-GB" sz="1100" dirty="0"/>
                        <a:t>Macclesfield</a:t>
                      </a:r>
                    </a:p>
                  </a:txBody>
                  <a:tcPr marL="60365" marR="60365" marT="30183" marB="30183"/>
                </a:tc>
                <a:tc rowSpan="6">
                  <a:txBody>
                    <a:bodyPr/>
                    <a:lstStyle/>
                    <a:p>
                      <a:r>
                        <a:rPr lang="en-GB" sz="1100" kern="1200" dirty="0">
                          <a:solidFill>
                            <a:schemeClr val="dk1"/>
                          </a:solidFill>
                          <a:effectLst/>
                          <a:latin typeface="+mn-lt"/>
                          <a:ea typeface="+mn-ea"/>
                          <a:cs typeface="+mn-cs"/>
                        </a:rPr>
                        <a:t>The 6 Supported Living Network Services across Cheshire East provide individualised and person centred care and support to individuals living in their own homes. People are supported to lead fulfilled lives and to participate in their local community and to access local services such as their GP.</a:t>
                      </a:r>
                    </a:p>
                    <a:p>
                      <a:r>
                        <a:rPr lang="en-GB" sz="1100" kern="1200" dirty="0">
                          <a:solidFill>
                            <a:schemeClr val="dk1"/>
                          </a:solidFill>
                          <a:effectLst/>
                          <a:latin typeface="+mn-lt"/>
                          <a:ea typeface="+mn-ea"/>
                          <a:cs typeface="+mn-cs"/>
                        </a:rPr>
                        <a:t>Support can be provided over a 24 hour period or at key times during the day and is focused on maximising people's independence and choice and control. </a:t>
                      </a:r>
                    </a:p>
                    <a:p>
                      <a:endParaRPr lang="en-GB" sz="1100" kern="1200" dirty="0">
                        <a:solidFill>
                          <a:schemeClr val="dk1"/>
                        </a:solidFill>
                        <a:effectLst/>
                        <a:latin typeface="+mn-lt"/>
                        <a:ea typeface="+mn-ea"/>
                        <a:cs typeface="+mn-cs"/>
                      </a:endParaRPr>
                    </a:p>
                    <a:p>
                      <a:r>
                        <a:rPr lang="en-GB" sz="1100" kern="1200" dirty="0">
                          <a:solidFill>
                            <a:schemeClr val="dk1"/>
                          </a:solidFill>
                          <a:effectLst/>
                          <a:latin typeface="+mn-lt"/>
                          <a:ea typeface="+mn-ea"/>
                          <a:cs typeface="+mn-cs"/>
                        </a:rPr>
                        <a:t>Support is provided with medication, money management and all aspects of daily living. The networks work in partnership with the individual, parents and families and a range of other services to ensure that people's choices, aspirations and preferences are reflected in how their service is provided.</a:t>
                      </a:r>
                    </a:p>
                    <a:p>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mn-cs"/>
                        </a:rPr>
                        <a:t>People are supported to maintain their tenancies and to understand the requirements of their tenancy agreement. All staff benefit from a range of training and development to support their work with the individuals whom they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1" kern="1200" dirty="0">
                          <a:solidFill>
                            <a:schemeClr val="dk1"/>
                          </a:solidFill>
                          <a:effectLst/>
                          <a:latin typeface="+mn-lt"/>
                          <a:ea typeface="+mn-ea"/>
                          <a:cs typeface="+mn-cs"/>
                        </a:rPr>
                        <a:t>PLEASE NOTE: </a:t>
                      </a:r>
                      <a:r>
                        <a:rPr lang="en-GB" sz="1050" kern="1200" dirty="0">
                          <a:solidFill>
                            <a:schemeClr val="dk1"/>
                          </a:solidFill>
                          <a:effectLst/>
                          <a:latin typeface="+mn-lt"/>
                          <a:ea typeface="+mn-ea"/>
                          <a:cs typeface="+mn-cs"/>
                        </a:rPr>
                        <a:t>Care4CE Supported Living Networks are commissioned by Cheshire East Council. Please consider any vacancies before sourcing the external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t>If the vacancy is suitable, consideration around compatibility with other tenants is required, if suitable a tenancy agreement would need to be applied for. Complex needs that require 1-1 support then this additional support would require commissioning. The service does not operate a respite offer.</a:t>
                      </a:r>
                    </a:p>
                  </a:txBody>
                  <a:tcPr marL="60365" marR="60365" marT="30183" marB="30183"/>
                </a:tc>
                <a:tc>
                  <a:txBody>
                    <a:bodyPr/>
                    <a:lstStyle/>
                    <a:p>
                      <a:r>
                        <a:rPr lang="en-GB" sz="1100" dirty="0">
                          <a:hlinkClick r:id="rId3"/>
                        </a:rPr>
                        <a:t>Tracey.evans@cheshireeastcouncil.gov.uk</a:t>
                      </a:r>
                      <a:endParaRPr lang="en-GB" sz="1100" dirty="0"/>
                    </a:p>
                    <a:p>
                      <a:endParaRPr lang="en-GB" sz="1100" dirty="0"/>
                    </a:p>
                    <a:p>
                      <a:r>
                        <a:rPr lang="en-GB" sz="1100" dirty="0"/>
                        <a:t>Refer directly to the manager to discuss the vacancy, a pen picture can be supplied upon request.</a:t>
                      </a:r>
                    </a:p>
                  </a:txBody>
                  <a:tcPr marL="60365" marR="60365" marT="30183" marB="30183"/>
                </a:tc>
                <a:tc>
                  <a:txBody>
                    <a:bodyPr/>
                    <a:lstStyle/>
                    <a:p>
                      <a:r>
                        <a:rPr lang="en-GB" sz="1100" dirty="0"/>
                        <a:t>Macclesfield  </a:t>
                      </a:r>
                    </a:p>
                  </a:txBody>
                  <a:tcPr marL="60365" marR="60365" marT="30183" marB="30183"/>
                </a:tc>
                <a:extLst>
                  <a:ext uri="{0D108BD9-81ED-4DB2-BD59-A6C34878D82A}">
                    <a16:rowId xmlns:a16="http://schemas.microsoft.com/office/drawing/2014/main" val="743464863"/>
                  </a:ext>
                </a:extLst>
              </a:tr>
              <a:tr h="942991">
                <a:tc>
                  <a:txBody>
                    <a:bodyPr/>
                    <a:lstStyle/>
                    <a:p>
                      <a:r>
                        <a:rPr lang="en-GB" sz="1100" dirty="0"/>
                        <a:t>Knutsford Supported Living Network</a:t>
                      </a:r>
                    </a:p>
                    <a:p>
                      <a:r>
                        <a:rPr lang="en-GB" sz="1100" dirty="0"/>
                        <a:t>Based at East Terrace</a:t>
                      </a:r>
                    </a:p>
                    <a:p>
                      <a:r>
                        <a:rPr lang="en-GB" sz="1100" dirty="0"/>
                        <a:t>Knutsford</a:t>
                      </a:r>
                    </a:p>
                  </a:txBody>
                  <a:tcPr marL="60365" marR="60365" marT="30183" marB="30183"/>
                </a:tc>
                <a:tc vMerge="1">
                  <a:txBody>
                    <a:bodyPr/>
                    <a:lstStyle/>
                    <a:p>
                      <a:endParaRPr lang="en-GB"/>
                    </a:p>
                  </a:txBody>
                  <a:tcPr/>
                </a:tc>
                <a:tc>
                  <a:txBody>
                    <a:bodyPr/>
                    <a:lstStyle/>
                    <a:p>
                      <a:r>
                        <a:rPr lang="en-GB" sz="1100" dirty="0">
                          <a:hlinkClick r:id="rId4"/>
                        </a:rPr>
                        <a:t>Andrew.brandon@cheshireeastcouncil.gov.uk</a:t>
                      </a:r>
                      <a:endParaRPr lang="en-GB" sz="1100" dirty="0"/>
                    </a:p>
                    <a:p>
                      <a:endParaRPr lang="en-GB" sz="1100" dirty="0"/>
                    </a:p>
                    <a:p>
                      <a:r>
                        <a:rPr lang="en-GB" sz="1100" dirty="0"/>
                        <a:t>Refer directly to the manager to discuss the vacancy, a pen picture can be supplied upon request.</a:t>
                      </a:r>
                    </a:p>
                  </a:txBody>
                  <a:tcPr marL="60365" marR="60365" marT="30183" marB="30183"/>
                </a:tc>
                <a:tc>
                  <a:txBody>
                    <a:bodyPr/>
                    <a:lstStyle/>
                    <a:p>
                      <a:r>
                        <a:rPr lang="en-GB" sz="1100" dirty="0"/>
                        <a:t>Knutsford</a:t>
                      </a:r>
                    </a:p>
                  </a:txBody>
                  <a:tcPr marL="60365" marR="60365" marT="30183" marB="30183"/>
                </a:tc>
                <a:extLst>
                  <a:ext uri="{0D108BD9-81ED-4DB2-BD59-A6C34878D82A}">
                    <a16:rowId xmlns:a16="http://schemas.microsoft.com/office/drawing/2014/main" val="1824255405"/>
                  </a:ext>
                </a:extLst>
              </a:tr>
              <a:tr h="942991">
                <a:tc>
                  <a:txBody>
                    <a:bodyPr/>
                    <a:lstStyle/>
                    <a:p>
                      <a:r>
                        <a:rPr lang="en-GB" sz="1100" dirty="0"/>
                        <a:t>Wilmslow Supported Living Network</a:t>
                      </a:r>
                    </a:p>
                    <a:p>
                      <a:r>
                        <a:rPr lang="en-GB" sz="1100" dirty="0"/>
                        <a:t>Based at Henbury Road </a:t>
                      </a:r>
                    </a:p>
                    <a:p>
                      <a:r>
                        <a:rPr lang="en-GB" sz="1100" dirty="0"/>
                        <a:t>Handforth</a:t>
                      </a:r>
                    </a:p>
                  </a:txBody>
                  <a:tcPr marL="60365" marR="60365" marT="30183" marB="30183"/>
                </a:tc>
                <a:tc vMerge="1">
                  <a:txBody>
                    <a:bodyPr/>
                    <a:lstStyle/>
                    <a:p>
                      <a:endParaRPr lang="en-GB"/>
                    </a:p>
                  </a:txBody>
                  <a:tcPr/>
                </a:tc>
                <a:tc>
                  <a:txBody>
                    <a:bodyPr/>
                    <a:lstStyle/>
                    <a:p>
                      <a:r>
                        <a:rPr lang="en-GB" sz="1100" dirty="0">
                          <a:hlinkClick r:id="rId5"/>
                        </a:rPr>
                        <a:t>Zoe.brakewell@cheshireeastcouncil.gov.uk</a:t>
                      </a:r>
                      <a:endParaRPr lang="en-GB" sz="1100" dirty="0"/>
                    </a:p>
                    <a:p>
                      <a:endParaRPr lang="en-GB" sz="1100" dirty="0"/>
                    </a:p>
                    <a:p>
                      <a:r>
                        <a:rPr lang="en-GB" sz="1100" dirty="0"/>
                        <a:t>Refer directly to the manager to discuss the vacancy, a pen picture can be supplied upon request.</a:t>
                      </a:r>
                    </a:p>
                  </a:txBody>
                  <a:tcPr marL="60365" marR="60365" marT="30183" marB="30183"/>
                </a:tc>
                <a:tc>
                  <a:txBody>
                    <a:bodyPr/>
                    <a:lstStyle/>
                    <a:p>
                      <a:r>
                        <a:rPr lang="en-GB" sz="1100" dirty="0"/>
                        <a:t>Wilmslow</a:t>
                      </a:r>
                    </a:p>
                  </a:txBody>
                  <a:tcPr marL="60365" marR="60365" marT="30183" marB="30183"/>
                </a:tc>
                <a:extLst>
                  <a:ext uri="{0D108BD9-81ED-4DB2-BD59-A6C34878D82A}">
                    <a16:rowId xmlns:a16="http://schemas.microsoft.com/office/drawing/2014/main" val="1387549551"/>
                  </a:ext>
                </a:extLst>
              </a:tr>
              <a:tr h="1155924">
                <a:tc>
                  <a:txBody>
                    <a:bodyPr/>
                    <a:lstStyle/>
                    <a:p>
                      <a:r>
                        <a:rPr lang="en-GB" sz="1100" dirty="0"/>
                        <a:t>Congleton Supported Living Network</a:t>
                      </a:r>
                    </a:p>
                    <a:p>
                      <a:r>
                        <a:rPr lang="en-GB" sz="1100" dirty="0"/>
                        <a:t>Based at Carter House</a:t>
                      </a:r>
                    </a:p>
                    <a:p>
                      <a:r>
                        <a:rPr lang="en-GB" sz="1100" dirty="0"/>
                        <a:t>Lawton Street </a:t>
                      </a:r>
                    </a:p>
                    <a:p>
                      <a:r>
                        <a:rPr lang="en-GB" sz="1100" dirty="0"/>
                        <a:t>Congleton</a:t>
                      </a:r>
                    </a:p>
                  </a:txBody>
                  <a:tcPr marL="60365" marR="60365" marT="30183" marB="30183"/>
                </a:tc>
                <a:tc vMerge="1">
                  <a:txBody>
                    <a:bodyPr/>
                    <a:lstStyle/>
                    <a:p>
                      <a:endParaRPr lang="en-GB"/>
                    </a:p>
                  </a:txBody>
                  <a:tcPr/>
                </a:tc>
                <a:tc>
                  <a:txBody>
                    <a:bodyPr/>
                    <a:lstStyle/>
                    <a:p>
                      <a:r>
                        <a:rPr lang="en-GB" sz="1100" dirty="0">
                          <a:hlinkClick r:id="rId6"/>
                        </a:rPr>
                        <a:t>Mark.edwards@cheshireeastcouncil.gov.uk</a:t>
                      </a:r>
                      <a:endParaRPr lang="en-GB" sz="1100" dirty="0"/>
                    </a:p>
                    <a:p>
                      <a:endParaRPr lang="en-GB" sz="1100" dirty="0"/>
                    </a:p>
                    <a:p>
                      <a:r>
                        <a:rPr lang="en-GB" sz="1100" dirty="0"/>
                        <a:t>Refer directly to the manager to discuss the vacancy, a pen picture can be supplied upon request.</a:t>
                      </a:r>
                    </a:p>
                  </a:txBody>
                  <a:tcPr marL="60365" marR="60365" marT="30183" marB="30183"/>
                </a:tc>
                <a:tc>
                  <a:txBody>
                    <a:bodyPr/>
                    <a:lstStyle/>
                    <a:p>
                      <a:r>
                        <a:rPr lang="en-GB" sz="1100" dirty="0"/>
                        <a:t>Congleton</a:t>
                      </a:r>
                    </a:p>
                  </a:txBody>
                  <a:tcPr marL="60365" marR="60365" marT="30183" marB="30183"/>
                </a:tc>
                <a:extLst>
                  <a:ext uri="{0D108BD9-81ED-4DB2-BD59-A6C34878D82A}">
                    <a16:rowId xmlns:a16="http://schemas.microsoft.com/office/drawing/2014/main" val="824645746"/>
                  </a:ext>
                </a:extLst>
              </a:tr>
              <a:tr h="942991">
                <a:tc>
                  <a:txBody>
                    <a:bodyPr/>
                    <a:lstStyle/>
                    <a:p>
                      <a:r>
                        <a:rPr lang="en-GB" sz="1100" dirty="0"/>
                        <a:t>Heather Brae Supported Living Network</a:t>
                      </a:r>
                    </a:p>
                    <a:p>
                      <a:r>
                        <a:rPr lang="en-GB" sz="1100" dirty="0"/>
                        <a:t>Based at Sandbach Road Congleton</a:t>
                      </a:r>
                    </a:p>
                  </a:txBody>
                  <a:tcPr marL="60365" marR="60365" marT="30183" marB="30183"/>
                </a:tc>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hlinkClick r:id="rId7"/>
                        </a:rPr>
                        <a:t>Audra.cooke@cheshireeast.gov.uk</a:t>
                      </a:r>
                      <a:endParaRPr lang="en-GB" sz="1100" dirty="0"/>
                    </a:p>
                    <a:p>
                      <a:endParaRPr lang="en-GB" sz="1100" dirty="0"/>
                    </a:p>
                    <a:p>
                      <a:r>
                        <a:rPr lang="en-GB" sz="1100" dirty="0"/>
                        <a:t>Refer directly to the manager to discuss the vacancy, a pen picture can be supplied upon request.</a:t>
                      </a:r>
                    </a:p>
                  </a:txBody>
                  <a:tcPr marL="60365" marR="60365" marT="30183" marB="30183"/>
                </a:tc>
                <a:tc>
                  <a:txBody>
                    <a:bodyPr/>
                    <a:lstStyle/>
                    <a:p>
                      <a:r>
                        <a:rPr lang="en-GB" sz="1100" dirty="0"/>
                        <a:t>Congleton</a:t>
                      </a:r>
                    </a:p>
                  </a:txBody>
                  <a:tcPr marL="60365" marR="60365" marT="30183" marB="30183"/>
                </a:tc>
                <a:extLst>
                  <a:ext uri="{0D108BD9-81ED-4DB2-BD59-A6C34878D82A}">
                    <a16:rowId xmlns:a16="http://schemas.microsoft.com/office/drawing/2014/main" val="2563489962"/>
                  </a:ext>
                </a:extLst>
              </a:tr>
              <a:tr h="1291314">
                <a:tc>
                  <a:txBody>
                    <a:bodyPr/>
                    <a:lstStyle/>
                    <a:p>
                      <a:r>
                        <a:rPr lang="en-GB" sz="1100" dirty="0"/>
                        <a:t>Crewe &amp; Nantwich Supported Living Network</a:t>
                      </a:r>
                    </a:p>
                    <a:p>
                      <a:r>
                        <a:rPr lang="en-GB" sz="1100" dirty="0"/>
                        <a:t>Based at Crewe Lifestyle Centre</a:t>
                      </a:r>
                    </a:p>
                  </a:txBody>
                  <a:tcPr marL="60365" marR="60365" marT="30183" marB="30183"/>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effectLst/>
                        <a:latin typeface="+mn-lt"/>
                        <a:ea typeface="+mn-ea"/>
                        <a:cs typeface="+mn-cs"/>
                      </a:endParaRPr>
                    </a:p>
                  </a:txBody>
                  <a:tcPr anchor="ctr"/>
                </a:tc>
                <a:tc>
                  <a:txBody>
                    <a:bodyPr/>
                    <a:lstStyle/>
                    <a:p>
                      <a:r>
                        <a:rPr lang="en-GB" sz="1100" dirty="0">
                          <a:hlinkClick r:id="rId8"/>
                        </a:rPr>
                        <a:t>Amanda.jones@cheshireeast.gov.uk</a:t>
                      </a:r>
                      <a:endParaRPr lang="en-GB" sz="1100" dirty="0"/>
                    </a:p>
                    <a:p>
                      <a:endParaRPr lang="en-GB" sz="1100" dirty="0"/>
                    </a:p>
                    <a:p>
                      <a:r>
                        <a:rPr lang="en-GB" sz="1100" dirty="0"/>
                        <a:t>Refer directly to the manager to discuss the vacancy, a pen picture can be supplied upon request.</a:t>
                      </a:r>
                    </a:p>
                  </a:txBody>
                  <a:tcPr marL="60365" marR="60365" marT="30183" marB="3018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Crewe &amp; Nantwich</a:t>
                      </a:r>
                    </a:p>
                  </a:txBody>
                  <a:tcPr marL="60365" marR="60365" marT="30183" marB="30183"/>
                </a:tc>
                <a:extLst>
                  <a:ext uri="{0D108BD9-81ED-4DB2-BD59-A6C34878D82A}">
                    <a16:rowId xmlns:a16="http://schemas.microsoft.com/office/drawing/2014/main" val="1842242371"/>
                  </a:ext>
                </a:extLst>
              </a:tr>
            </a:tbl>
          </a:graphicData>
        </a:graphic>
      </p:graphicFrame>
    </p:spTree>
    <p:extLst>
      <p:ext uri="{BB962C8B-B14F-4D97-AF65-F5344CB8AC3E}">
        <p14:creationId xmlns:p14="http://schemas.microsoft.com/office/powerpoint/2010/main" val="1496383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21B8272-C4C9-43DB-A98B-9158CDDC4FEE}"/>
              </a:ext>
            </a:extLst>
          </p:cNvPr>
          <p:cNvGraphicFramePr>
            <a:graphicFrameLocks noGrp="1"/>
          </p:cNvGraphicFramePr>
          <p:nvPr>
            <p:extLst>
              <p:ext uri="{D42A27DB-BD31-4B8C-83A1-F6EECF244321}">
                <p14:modId xmlns:p14="http://schemas.microsoft.com/office/powerpoint/2010/main" val="2320443043"/>
              </p:ext>
            </p:extLst>
          </p:nvPr>
        </p:nvGraphicFramePr>
        <p:xfrm>
          <a:off x="0" y="0"/>
          <a:ext cx="9906000" cy="6770078"/>
        </p:xfrm>
        <a:graphic>
          <a:graphicData uri="http://schemas.openxmlformats.org/drawingml/2006/table">
            <a:tbl>
              <a:tblPr firstRow="1" bandRow="1">
                <a:tableStyleId>{10A1B5D5-9B99-4C35-A422-299274C87663}</a:tableStyleId>
              </a:tblPr>
              <a:tblGrid>
                <a:gridCol w="2299154">
                  <a:extLst>
                    <a:ext uri="{9D8B030D-6E8A-4147-A177-3AD203B41FA5}">
                      <a16:colId xmlns:a16="http://schemas.microsoft.com/office/drawing/2014/main" val="899688074"/>
                    </a:ext>
                  </a:extLst>
                </a:gridCol>
                <a:gridCol w="3307581">
                  <a:extLst>
                    <a:ext uri="{9D8B030D-6E8A-4147-A177-3AD203B41FA5}">
                      <a16:colId xmlns:a16="http://schemas.microsoft.com/office/drawing/2014/main" val="2319709948"/>
                    </a:ext>
                  </a:extLst>
                </a:gridCol>
                <a:gridCol w="2865850">
                  <a:extLst>
                    <a:ext uri="{9D8B030D-6E8A-4147-A177-3AD203B41FA5}">
                      <a16:colId xmlns:a16="http://schemas.microsoft.com/office/drawing/2014/main" val="3100807291"/>
                    </a:ext>
                  </a:extLst>
                </a:gridCol>
                <a:gridCol w="1433415">
                  <a:extLst>
                    <a:ext uri="{9D8B030D-6E8A-4147-A177-3AD203B41FA5}">
                      <a16:colId xmlns:a16="http://schemas.microsoft.com/office/drawing/2014/main" val="1840392170"/>
                    </a:ext>
                  </a:extLst>
                </a:gridCol>
              </a:tblGrid>
              <a:tr h="910948">
                <a:tc>
                  <a:txBody>
                    <a:bodyPr/>
                    <a:lstStyle/>
                    <a:p>
                      <a:r>
                        <a:rPr lang="en-GB" sz="1000" dirty="0"/>
                        <a:t>Service Name</a:t>
                      </a:r>
                    </a:p>
                  </a:txBody>
                  <a:tcPr marL="60365" marR="60365" marT="30183" marB="30183"/>
                </a:tc>
                <a:tc>
                  <a:txBody>
                    <a:bodyPr/>
                    <a:lstStyle/>
                    <a:p>
                      <a:r>
                        <a:rPr lang="en-GB" sz="1000" dirty="0">
                          <a:solidFill>
                            <a:schemeClr val="bg1"/>
                          </a:solidFill>
                        </a:rPr>
                        <a:t>About the  Day Opportunities services</a:t>
                      </a:r>
                    </a:p>
                  </a:txBody>
                  <a:tcPr marL="60365" marR="60365" marT="30183" marB="30183"/>
                </a:tc>
                <a:tc>
                  <a:txBody>
                    <a:bodyPr/>
                    <a:lstStyle/>
                    <a:p>
                      <a:r>
                        <a:rPr lang="en-GB" sz="1000" dirty="0"/>
                        <a:t>Contact for more information about the service and referral routes</a:t>
                      </a:r>
                    </a:p>
                  </a:txBody>
                  <a:tcPr marL="60365" marR="60365" marT="30183" marB="30183"/>
                </a:tc>
                <a:tc>
                  <a:txBody>
                    <a:bodyPr/>
                    <a:lstStyle/>
                    <a:p>
                      <a:r>
                        <a:rPr lang="en-GB" sz="1000" dirty="0"/>
                        <a:t>Area Covered</a:t>
                      </a:r>
                    </a:p>
                  </a:txBody>
                  <a:tcPr marL="60365" marR="60365" marT="30183" marB="30183"/>
                </a:tc>
                <a:extLst>
                  <a:ext uri="{0D108BD9-81ED-4DB2-BD59-A6C34878D82A}">
                    <a16:rowId xmlns:a16="http://schemas.microsoft.com/office/drawing/2014/main" val="1292160753"/>
                  </a:ext>
                </a:extLst>
              </a:tr>
              <a:tr h="1578977">
                <a:tc>
                  <a:txBody>
                    <a:bodyPr/>
                    <a:lstStyle/>
                    <a:p>
                      <a:r>
                        <a:rPr lang="en-GB" sz="900" dirty="0"/>
                        <a:t>Mayfield Day Service </a:t>
                      </a:r>
                    </a:p>
                    <a:p>
                      <a:r>
                        <a:rPr lang="en-GB" sz="900" dirty="0"/>
                        <a:t>Mayfield Terrace</a:t>
                      </a:r>
                    </a:p>
                    <a:p>
                      <a:r>
                        <a:rPr lang="en-GB" sz="900" dirty="0"/>
                        <a:t>Based in Macclesfield</a:t>
                      </a:r>
                    </a:p>
                    <a:p>
                      <a:endParaRPr lang="en-GB" sz="900" dirty="0"/>
                    </a:p>
                    <a:p>
                      <a:r>
                        <a:rPr lang="en-GB" sz="900" dirty="0"/>
                        <a:t>Macclesfield Lifestyle Group</a:t>
                      </a:r>
                    </a:p>
                    <a:p>
                      <a:r>
                        <a:rPr lang="en-GB" sz="900" dirty="0"/>
                        <a:t>Based at Macclesfield Everybody Leisure</a:t>
                      </a:r>
                    </a:p>
                  </a:txBody>
                  <a:tcPr marL="60365" marR="60365" marT="30183" marB="30183"/>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mn-lt"/>
                          <a:cs typeface="Arial" panose="020B0604020202020204" pitchFamily="34" charset="0"/>
                        </a:rPr>
                        <a:t>The 6 day opportunities services provide support to </a:t>
                      </a:r>
                      <a:r>
                        <a:rPr lang="en-GB" sz="1000" kern="1200" dirty="0">
                          <a:solidFill>
                            <a:schemeClr val="dk1"/>
                          </a:solidFill>
                          <a:effectLst/>
                          <a:latin typeface="+mn-lt"/>
                          <a:ea typeface="+mn-ea"/>
                          <a:cs typeface="Arial" panose="020B0604020202020204" pitchFamily="34" charset="0"/>
                        </a:rPr>
                        <a:t>individuals who have a learning disability, complex needs, dementia and physical disabilities including specialised health needs.</a:t>
                      </a:r>
                    </a:p>
                    <a:p>
                      <a:endParaRPr lang="en-GB" sz="1000" kern="1200" dirty="0">
                        <a:solidFill>
                          <a:schemeClr val="dk1"/>
                        </a:solidFill>
                        <a:effectLst/>
                        <a:latin typeface="+mn-lt"/>
                        <a:ea typeface="+mn-ea"/>
                        <a:cs typeface="Arial" panose="020B0604020202020204" pitchFamily="34" charset="0"/>
                      </a:endParaRPr>
                    </a:p>
                    <a:p>
                      <a:r>
                        <a:rPr lang="en-GB" sz="1000" kern="1200" dirty="0">
                          <a:solidFill>
                            <a:schemeClr val="dk1"/>
                          </a:solidFill>
                          <a:effectLst/>
                          <a:latin typeface="+mn-lt"/>
                          <a:ea typeface="+mn-ea"/>
                          <a:cs typeface="Arial" panose="020B0604020202020204" pitchFamily="34" charset="0"/>
                        </a:rPr>
                        <a:t>The services provide person centred support and support people in ways that help each person to live a full and valued life.</a:t>
                      </a:r>
                    </a:p>
                    <a:p>
                      <a:endParaRPr lang="en-GB" sz="1000" kern="1200" dirty="0">
                        <a:solidFill>
                          <a:schemeClr val="dk1"/>
                        </a:solidFill>
                        <a:effectLst/>
                        <a:latin typeface="+mn-lt"/>
                        <a:ea typeface="+mn-ea"/>
                        <a:cs typeface="Arial" panose="020B0604020202020204" pitchFamily="34" charset="0"/>
                      </a:endParaRPr>
                    </a:p>
                    <a:p>
                      <a:r>
                        <a:rPr lang="en-GB" sz="1000" kern="1200" dirty="0">
                          <a:solidFill>
                            <a:schemeClr val="dk1"/>
                          </a:solidFill>
                          <a:effectLst/>
                          <a:latin typeface="+mn-lt"/>
                          <a:ea typeface="+mn-ea"/>
                          <a:cs typeface="Arial" panose="020B0604020202020204" pitchFamily="34" charset="0"/>
                        </a:rPr>
                        <a:t>The day services provides for people who need support during the day and offers a safe, stimulating environment.</a:t>
                      </a:r>
                    </a:p>
                    <a:p>
                      <a:r>
                        <a:rPr lang="en-GB" sz="1000" kern="1200" dirty="0">
                          <a:solidFill>
                            <a:schemeClr val="dk1"/>
                          </a:solidFill>
                          <a:effectLst/>
                          <a:latin typeface="+mn-lt"/>
                          <a:ea typeface="+mn-ea"/>
                          <a:cs typeface="Arial" panose="020B0604020202020204" pitchFamily="34" charset="0"/>
                        </a:rPr>
                        <a:t>We provide a range of activities and opportunities within the centre and the community; offering a safe and rewarding environment helping people to achieve their goals. We ensure we meet individuals’ needs and help people develop their maximum potential.</a:t>
                      </a:r>
                    </a:p>
                    <a:p>
                      <a:endParaRPr lang="en-GB" sz="1000" kern="1200" dirty="0">
                        <a:solidFill>
                          <a:schemeClr val="dk1"/>
                        </a:solidFill>
                        <a:effectLst/>
                        <a:latin typeface="+mn-lt"/>
                        <a:ea typeface="+mn-ea"/>
                        <a:cs typeface="Arial" panose="020B0604020202020204" pitchFamily="34" charset="0"/>
                      </a:endParaRPr>
                    </a:p>
                    <a:p>
                      <a:r>
                        <a:rPr lang="en-GB" sz="1000" kern="1200" dirty="0">
                          <a:solidFill>
                            <a:schemeClr val="dk1"/>
                          </a:solidFill>
                          <a:effectLst/>
                          <a:latin typeface="+mn-lt"/>
                          <a:ea typeface="+mn-ea"/>
                          <a:cs typeface="Arial" panose="020B0604020202020204" pitchFamily="34" charset="0"/>
                        </a:rPr>
                        <a:t>We enable people to make informed choices, take qualified risks and develop their personal skills and independence within a context of dignity and respect.</a:t>
                      </a:r>
                    </a:p>
                    <a:p>
                      <a:br>
                        <a:rPr lang="en-GB" sz="1000" kern="1200" dirty="0">
                          <a:solidFill>
                            <a:schemeClr val="dk1"/>
                          </a:solidFill>
                          <a:effectLst/>
                          <a:latin typeface="+mn-lt"/>
                          <a:ea typeface="+mn-ea"/>
                          <a:cs typeface="Arial" panose="020B0604020202020204" pitchFamily="34" charset="0"/>
                        </a:rPr>
                      </a:br>
                      <a:r>
                        <a:rPr lang="en-GB" sz="1000" kern="1200" dirty="0">
                          <a:solidFill>
                            <a:schemeClr val="dk1"/>
                          </a:solidFill>
                          <a:effectLst/>
                          <a:latin typeface="+mn-lt"/>
                          <a:ea typeface="+mn-ea"/>
                          <a:cs typeface="Arial" panose="020B0604020202020204" pitchFamily="34" charset="0"/>
                        </a:rPr>
                        <a:t>Support is provided by a qualified and fully trained staff team whose aim is to enable the development of confidence, a positive self-image and skills for a more independent life.</a:t>
                      </a:r>
                    </a:p>
                    <a:p>
                      <a:endParaRPr lang="en-GB" sz="1000" kern="1200" dirty="0">
                        <a:solidFill>
                          <a:schemeClr val="dk1"/>
                        </a:solidFill>
                        <a:effectLst/>
                        <a:latin typeface="+mn-lt"/>
                        <a:ea typeface="+mn-ea"/>
                        <a:cs typeface="Arial" panose="020B0604020202020204" pitchFamily="34" charset="0"/>
                      </a:endParaRPr>
                    </a:p>
                    <a:p>
                      <a:r>
                        <a:rPr lang="en-GB" sz="1000" kern="1200" dirty="0">
                          <a:solidFill>
                            <a:schemeClr val="dk1"/>
                          </a:solidFill>
                          <a:effectLst/>
                          <a:latin typeface="+mn-lt"/>
                          <a:ea typeface="+mn-ea"/>
                          <a:cs typeface="Arial" panose="020B0604020202020204" pitchFamily="34" charset="0"/>
                        </a:rPr>
                        <a:t>We support people in ways that fit with service principles providing a good quality service. Our purpose is to help to create a safe and rewarding environment in which individuals are enabled to achieve positive outcomes.</a:t>
                      </a:r>
                    </a:p>
                    <a:p>
                      <a:endParaRPr lang="en-GB" sz="1000" dirty="0">
                        <a:latin typeface="+mn-lt"/>
                        <a:cs typeface="Arial" panose="020B0604020202020204" pitchFamily="34" charset="0"/>
                      </a:endParaRPr>
                    </a:p>
                    <a:p>
                      <a:r>
                        <a:rPr lang="en-GB" sz="1000" kern="1200" dirty="0">
                          <a:solidFill>
                            <a:schemeClr val="dk1"/>
                          </a:solidFill>
                          <a:effectLst/>
                          <a:latin typeface="+mn-lt"/>
                          <a:ea typeface="+mn-ea"/>
                          <a:cs typeface="Arial" panose="020B0604020202020204" pitchFamily="34" charset="0"/>
                        </a:rPr>
                        <a:t>The Lifestyle Groups are situated within the Leisure Centres as a base for the Day Service. The Lifestyle Groups use this local facility and are part of the community in Macclesfield, Wilmslow Congleton &amp; Crewe.</a:t>
                      </a:r>
                    </a:p>
                  </a:txBody>
                  <a:tcPr marL="60365" marR="60365" marT="30183" marB="30183"/>
                </a:tc>
                <a:tc>
                  <a:txBody>
                    <a:bodyPr/>
                    <a:lstStyle/>
                    <a:p>
                      <a:r>
                        <a:rPr lang="en-GB" sz="900" dirty="0">
                          <a:hlinkClick r:id="rId3"/>
                        </a:rPr>
                        <a:t>Tracey.evans@cheshireeast.gov.uk</a:t>
                      </a:r>
                      <a:endParaRPr lang="en-GB" sz="900" dirty="0"/>
                    </a:p>
                    <a:p>
                      <a:endParaRPr lang="en-GB" sz="9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t>Referrals via Adult Social Care Teams</a:t>
                      </a:r>
                    </a:p>
                  </a:txBody>
                  <a:tcPr marL="60365" marR="60365" marT="30183" marB="30183"/>
                </a:tc>
                <a:tc>
                  <a:txBody>
                    <a:bodyPr/>
                    <a:lstStyle/>
                    <a:p>
                      <a:r>
                        <a:rPr lang="en-GB" sz="900" dirty="0"/>
                        <a:t>Macclesfield</a:t>
                      </a:r>
                    </a:p>
                  </a:txBody>
                  <a:tcPr marL="60365" marR="60365" marT="30183" marB="30183"/>
                </a:tc>
                <a:extLst>
                  <a:ext uri="{0D108BD9-81ED-4DB2-BD59-A6C34878D82A}">
                    <a16:rowId xmlns:a16="http://schemas.microsoft.com/office/drawing/2014/main" val="3521086837"/>
                  </a:ext>
                </a:extLst>
              </a:tr>
              <a:tr h="941313">
                <a:tc>
                  <a:txBody>
                    <a:bodyPr/>
                    <a:lstStyle/>
                    <a:p>
                      <a:r>
                        <a:rPr lang="en-GB" sz="900" dirty="0">
                          <a:latin typeface="+mn-lt"/>
                          <a:cs typeface="Arial" panose="020B0604020202020204" pitchFamily="34" charset="0"/>
                        </a:rPr>
                        <a:t>The Stanley Centre</a:t>
                      </a:r>
                    </a:p>
                    <a:p>
                      <a:r>
                        <a:rPr lang="en-GB" sz="900" dirty="0">
                          <a:latin typeface="+mn-lt"/>
                          <a:cs typeface="Arial" panose="020B0604020202020204" pitchFamily="34" charset="0"/>
                        </a:rPr>
                        <a:t>Based at Stanley House</a:t>
                      </a:r>
                    </a:p>
                    <a:p>
                      <a:r>
                        <a:rPr lang="en-GB" sz="900" dirty="0">
                          <a:latin typeface="+mn-lt"/>
                          <a:cs typeface="Arial" panose="020B0604020202020204" pitchFamily="34" charset="0"/>
                        </a:rPr>
                        <a:t>Bexton Road </a:t>
                      </a:r>
                    </a:p>
                    <a:p>
                      <a:r>
                        <a:rPr lang="en-GB" sz="900" dirty="0">
                          <a:latin typeface="+mn-lt"/>
                          <a:cs typeface="Arial" panose="020B0604020202020204" pitchFamily="34" charset="0"/>
                        </a:rPr>
                        <a:t>Knutsford</a:t>
                      </a:r>
                    </a:p>
                  </a:txBody>
                  <a:tcPr marL="60365" marR="60365" marT="30183" marB="30183"/>
                </a:tc>
                <a:tc vMerge="1">
                  <a:txBody>
                    <a:bodyPr/>
                    <a:lstStyle/>
                    <a:p>
                      <a:endParaRPr lang="en-GB" sz="1400" dirty="0">
                        <a:latin typeface="+mn-lt"/>
                        <a:cs typeface="Arial" panose="020B0604020202020204" pitchFamily="34" charset="0"/>
                      </a:endParaRPr>
                    </a:p>
                  </a:txBody>
                  <a:tcPr/>
                </a:tc>
                <a:tc>
                  <a:txBody>
                    <a:bodyPr/>
                    <a:lstStyle/>
                    <a:p>
                      <a:r>
                        <a:rPr lang="en-GB" sz="900" dirty="0">
                          <a:latin typeface="+mn-lt"/>
                          <a:cs typeface="Arial" panose="020B0604020202020204" pitchFamily="34" charset="0"/>
                          <a:hlinkClick r:id="rId4"/>
                        </a:rPr>
                        <a:t>Andrew.brandon@cheshireeastcouncil.gov.uk</a:t>
                      </a:r>
                      <a:endParaRPr lang="en-GB" sz="900" dirty="0">
                        <a:latin typeface="+mn-lt"/>
                        <a:cs typeface="Arial" panose="020B0604020202020204" pitchFamily="34" charset="0"/>
                      </a:endParaRPr>
                    </a:p>
                    <a:p>
                      <a:endParaRPr lang="en-GB" sz="9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t>Referrals via Adult Social Care Teams</a:t>
                      </a:r>
                    </a:p>
                  </a:txBody>
                  <a:tcPr marL="60365" marR="60365" marT="30183" marB="30183"/>
                </a:tc>
                <a:tc>
                  <a:txBody>
                    <a:bodyPr/>
                    <a:lstStyle/>
                    <a:p>
                      <a:r>
                        <a:rPr lang="en-GB" sz="900" dirty="0">
                          <a:latin typeface="+mn-lt"/>
                          <a:cs typeface="Arial" panose="020B0604020202020204" pitchFamily="34" charset="0"/>
                        </a:rPr>
                        <a:t>Knutsford</a:t>
                      </a:r>
                    </a:p>
                  </a:txBody>
                  <a:tcPr marL="60365" marR="60365" marT="30183" marB="30183"/>
                </a:tc>
                <a:extLst>
                  <a:ext uri="{0D108BD9-81ED-4DB2-BD59-A6C34878D82A}">
                    <a16:rowId xmlns:a16="http://schemas.microsoft.com/office/drawing/2014/main" val="3614666802"/>
                  </a:ext>
                </a:extLst>
              </a:tr>
              <a:tr h="1578977">
                <a:tc>
                  <a:txBody>
                    <a:bodyPr/>
                    <a:lstStyle/>
                    <a:p>
                      <a:r>
                        <a:rPr lang="en-GB" sz="900" dirty="0"/>
                        <a:t>The Redesmere Centre</a:t>
                      </a:r>
                    </a:p>
                    <a:p>
                      <a:r>
                        <a:rPr lang="en-GB" sz="900" dirty="0"/>
                        <a:t>Redesmere Road</a:t>
                      </a:r>
                    </a:p>
                    <a:p>
                      <a:r>
                        <a:rPr lang="en-GB" sz="900" dirty="0"/>
                        <a:t>Based in Handforth</a:t>
                      </a:r>
                    </a:p>
                    <a:p>
                      <a:endParaRPr lang="en-GB" sz="900" dirty="0"/>
                    </a:p>
                    <a:p>
                      <a:r>
                        <a:rPr lang="en-GB" sz="900" dirty="0"/>
                        <a:t>Wilmslow Lifestyle Group</a:t>
                      </a:r>
                    </a:p>
                    <a:p>
                      <a:r>
                        <a:rPr lang="en-GB" sz="900" dirty="0"/>
                        <a:t>Based at Wilmslow Everybody Leisure</a:t>
                      </a:r>
                    </a:p>
                  </a:txBody>
                  <a:tcPr marL="60365" marR="60365" marT="30183" marB="30183"/>
                </a:tc>
                <a:tc vMerge="1">
                  <a:txBody>
                    <a:bodyPr/>
                    <a:lstStyle/>
                    <a:p>
                      <a:endParaRPr lang="en-GB" sz="1400" dirty="0"/>
                    </a:p>
                  </a:txBody>
                  <a:tcPr/>
                </a:tc>
                <a:tc>
                  <a:txBody>
                    <a:bodyPr/>
                    <a:lstStyle/>
                    <a:p>
                      <a:r>
                        <a:rPr lang="en-GB" sz="900" dirty="0">
                          <a:hlinkClick r:id="rId5"/>
                        </a:rPr>
                        <a:t>Zoe.brakewell@cheshireeastcouncil.gov.uk</a:t>
                      </a:r>
                      <a:endParaRPr lang="en-GB" sz="900" dirty="0"/>
                    </a:p>
                    <a:p>
                      <a:endParaRPr lang="en-GB" sz="9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t>Referrals via Adult Social Care Teams</a:t>
                      </a:r>
                    </a:p>
                  </a:txBody>
                  <a:tcPr marL="60365" marR="60365" marT="30183" marB="30183"/>
                </a:tc>
                <a:tc>
                  <a:txBody>
                    <a:bodyPr/>
                    <a:lstStyle/>
                    <a:p>
                      <a:r>
                        <a:rPr lang="en-GB" sz="900" dirty="0"/>
                        <a:t>Wilmslow</a:t>
                      </a:r>
                    </a:p>
                  </a:txBody>
                  <a:tcPr marL="60365" marR="60365" marT="30183" marB="30183"/>
                </a:tc>
                <a:extLst>
                  <a:ext uri="{0D108BD9-81ED-4DB2-BD59-A6C34878D82A}">
                    <a16:rowId xmlns:a16="http://schemas.microsoft.com/office/drawing/2014/main" val="1689726712"/>
                  </a:ext>
                </a:extLst>
              </a:tr>
              <a:tr h="1759863">
                <a:tc>
                  <a:txBody>
                    <a:bodyPr/>
                    <a:lstStyle/>
                    <a:p>
                      <a:r>
                        <a:rPr lang="en-GB" sz="900" dirty="0"/>
                        <a:t>Carter House Day Centre</a:t>
                      </a:r>
                    </a:p>
                    <a:p>
                      <a:r>
                        <a:rPr lang="en-GB" sz="900" dirty="0"/>
                        <a:t>Lawton Street</a:t>
                      </a:r>
                    </a:p>
                    <a:p>
                      <a:r>
                        <a:rPr lang="en-GB" sz="900" dirty="0"/>
                        <a:t>Based in Congleton</a:t>
                      </a:r>
                    </a:p>
                  </a:txBody>
                  <a:tcPr marL="60365" marR="60365" marT="30183" marB="30183"/>
                </a:tc>
                <a:tc vMerge="1">
                  <a:txBody>
                    <a:bodyPr/>
                    <a:lstStyle/>
                    <a:p>
                      <a:endParaRPr lang="en-GB" sz="1400" dirty="0"/>
                    </a:p>
                  </a:txBody>
                  <a:tcPr/>
                </a:tc>
                <a:tc>
                  <a:txBody>
                    <a:bodyPr/>
                    <a:lstStyle/>
                    <a:p>
                      <a:r>
                        <a:rPr lang="en-GB" sz="900" dirty="0">
                          <a:hlinkClick r:id="rId6"/>
                        </a:rPr>
                        <a:t>Paul.biddulph@cheshireeast.gov.uk</a:t>
                      </a:r>
                      <a:endParaRPr lang="en-GB" sz="900" dirty="0"/>
                    </a:p>
                    <a:p>
                      <a:endParaRPr lang="en-GB" sz="9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t>Referrals via Adult Social Care Teams</a:t>
                      </a:r>
                    </a:p>
                  </a:txBody>
                  <a:tcPr marL="60365" marR="60365" marT="30183" marB="3018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t>Congleton</a:t>
                      </a:r>
                    </a:p>
                  </a:txBody>
                  <a:tcPr marL="60365" marR="60365" marT="30183" marB="30183"/>
                </a:tc>
                <a:extLst>
                  <a:ext uri="{0D108BD9-81ED-4DB2-BD59-A6C34878D82A}">
                    <a16:rowId xmlns:a16="http://schemas.microsoft.com/office/drawing/2014/main" val="2030449931"/>
                  </a:ext>
                </a:extLst>
              </a:tr>
            </a:tbl>
          </a:graphicData>
        </a:graphic>
      </p:graphicFrame>
    </p:spTree>
    <p:extLst>
      <p:ext uri="{BB962C8B-B14F-4D97-AF65-F5344CB8AC3E}">
        <p14:creationId xmlns:p14="http://schemas.microsoft.com/office/powerpoint/2010/main" val="1986122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E4A9029-42A6-486E-9D0D-974EB027A554}"/>
              </a:ext>
            </a:extLst>
          </p:cNvPr>
          <p:cNvGraphicFramePr>
            <a:graphicFrameLocks noGrp="1"/>
          </p:cNvGraphicFramePr>
          <p:nvPr>
            <p:extLst>
              <p:ext uri="{D42A27DB-BD31-4B8C-83A1-F6EECF244321}">
                <p14:modId xmlns:p14="http://schemas.microsoft.com/office/powerpoint/2010/main" val="3584717387"/>
              </p:ext>
            </p:extLst>
          </p:nvPr>
        </p:nvGraphicFramePr>
        <p:xfrm>
          <a:off x="0" y="1"/>
          <a:ext cx="9906000" cy="5702557"/>
        </p:xfrm>
        <a:graphic>
          <a:graphicData uri="http://schemas.openxmlformats.org/drawingml/2006/table">
            <a:tbl>
              <a:tblPr firstRow="1" bandRow="1">
                <a:tableStyleId>{10A1B5D5-9B99-4C35-A422-299274C87663}</a:tableStyleId>
              </a:tblPr>
              <a:tblGrid>
                <a:gridCol w="2299154">
                  <a:extLst>
                    <a:ext uri="{9D8B030D-6E8A-4147-A177-3AD203B41FA5}">
                      <a16:colId xmlns:a16="http://schemas.microsoft.com/office/drawing/2014/main" val="3973254373"/>
                    </a:ext>
                  </a:extLst>
                </a:gridCol>
                <a:gridCol w="2552506">
                  <a:extLst>
                    <a:ext uri="{9D8B030D-6E8A-4147-A177-3AD203B41FA5}">
                      <a16:colId xmlns:a16="http://schemas.microsoft.com/office/drawing/2014/main" val="3834782441"/>
                    </a:ext>
                  </a:extLst>
                </a:gridCol>
                <a:gridCol w="3620925">
                  <a:extLst>
                    <a:ext uri="{9D8B030D-6E8A-4147-A177-3AD203B41FA5}">
                      <a16:colId xmlns:a16="http://schemas.microsoft.com/office/drawing/2014/main" val="1003145115"/>
                    </a:ext>
                  </a:extLst>
                </a:gridCol>
                <a:gridCol w="1433415">
                  <a:extLst>
                    <a:ext uri="{9D8B030D-6E8A-4147-A177-3AD203B41FA5}">
                      <a16:colId xmlns:a16="http://schemas.microsoft.com/office/drawing/2014/main" val="36702670"/>
                    </a:ext>
                  </a:extLst>
                </a:gridCol>
              </a:tblGrid>
              <a:tr h="445351">
                <a:tc>
                  <a:txBody>
                    <a:bodyPr/>
                    <a:lstStyle/>
                    <a:p>
                      <a:r>
                        <a:rPr lang="en-GB" sz="1000" dirty="0"/>
                        <a:t>Service Name</a:t>
                      </a:r>
                    </a:p>
                  </a:txBody>
                  <a:tcPr marL="60365" marR="60365" marT="30183" marB="30183"/>
                </a:tc>
                <a:tc>
                  <a:txBody>
                    <a:bodyPr/>
                    <a:lstStyle/>
                    <a:p>
                      <a:r>
                        <a:rPr lang="en-GB" sz="1000" dirty="0">
                          <a:solidFill>
                            <a:schemeClr val="bg1"/>
                          </a:solidFill>
                        </a:rPr>
                        <a:t>About the Day Opportunities  services</a:t>
                      </a:r>
                    </a:p>
                  </a:txBody>
                  <a:tcPr marL="60365" marR="60365" marT="30183" marB="30183"/>
                </a:tc>
                <a:tc>
                  <a:txBody>
                    <a:bodyPr/>
                    <a:lstStyle/>
                    <a:p>
                      <a:r>
                        <a:rPr lang="en-GB" sz="1000" dirty="0"/>
                        <a:t>Contact for more information about the service and referral routes</a:t>
                      </a:r>
                    </a:p>
                  </a:txBody>
                  <a:tcPr marL="60365" marR="60365" marT="30183" marB="30183"/>
                </a:tc>
                <a:tc>
                  <a:txBody>
                    <a:bodyPr/>
                    <a:lstStyle/>
                    <a:p>
                      <a:r>
                        <a:rPr lang="en-GB" sz="1000" dirty="0"/>
                        <a:t>Area Covered</a:t>
                      </a:r>
                    </a:p>
                  </a:txBody>
                  <a:tcPr marL="60365" marR="60365" marT="30183" marB="30183"/>
                </a:tc>
                <a:extLst>
                  <a:ext uri="{0D108BD9-81ED-4DB2-BD59-A6C34878D82A}">
                    <a16:rowId xmlns:a16="http://schemas.microsoft.com/office/drawing/2014/main" val="20206392"/>
                  </a:ext>
                </a:extLst>
              </a:tr>
              <a:tr h="1286733">
                <a:tc>
                  <a:txBody>
                    <a:bodyPr/>
                    <a:lstStyle/>
                    <a:p>
                      <a:r>
                        <a:rPr lang="en-GB" sz="1100" dirty="0">
                          <a:latin typeface="+mn-lt"/>
                          <a:cs typeface="Arial" panose="020B0604020202020204" pitchFamily="34" charset="0"/>
                        </a:rPr>
                        <a:t>Salinae Day Centre</a:t>
                      </a:r>
                    </a:p>
                    <a:p>
                      <a:r>
                        <a:rPr lang="en-GB" sz="1100" dirty="0">
                          <a:latin typeface="+mn-lt"/>
                          <a:cs typeface="Arial" panose="020B0604020202020204" pitchFamily="34" charset="0"/>
                        </a:rPr>
                        <a:t>Lewin Street</a:t>
                      </a:r>
                    </a:p>
                    <a:p>
                      <a:r>
                        <a:rPr lang="en-GB" sz="1100" dirty="0">
                          <a:latin typeface="+mn-lt"/>
                          <a:cs typeface="Arial" panose="020B0604020202020204" pitchFamily="34" charset="0"/>
                        </a:rPr>
                        <a:t>Based in Middlewich</a:t>
                      </a:r>
                    </a:p>
                    <a:p>
                      <a:endParaRPr lang="en-GB" sz="1100" dirty="0">
                        <a:latin typeface="+mn-lt"/>
                        <a:cs typeface="Arial" panose="020B0604020202020204" pitchFamily="34" charset="0"/>
                      </a:endParaRPr>
                    </a:p>
                  </a:txBody>
                  <a:tcPr marL="60365" marR="60365" marT="30183" marB="30183"/>
                </a:tc>
                <a:tc rowSpan="3">
                  <a:txBody>
                    <a:bodyPr/>
                    <a:lstStyle/>
                    <a:p>
                      <a:r>
                        <a:rPr lang="en-GB" sz="1100" kern="1200" dirty="0">
                          <a:solidFill>
                            <a:schemeClr val="dk1"/>
                          </a:solidFill>
                          <a:effectLst/>
                          <a:latin typeface="+mn-lt"/>
                          <a:ea typeface="+mn-ea"/>
                          <a:cs typeface="Arial" panose="020B0604020202020204" pitchFamily="34" charset="0"/>
                        </a:rPr>
                        <a:t>Through Lifestyle you can access Swimming, use the Gym, take part in Self Defence sessions, Pilates,  Golf, Badminton, Table Tennis, Accessible bicycles, voluntary opportunities and join sport/football sessions run by trained Lifestyle staff coaches. We have interactive iPad sessions, newsletter group and also Dance and Arts and Craft groups.</a:t>
                      </a:r>
                    </a:p>
                    <a:p>
                      <a:endParaRPr lang="en-GB" sz="1100" kern="1200" dirty="0">
                        <a:solidFill>
                          <a:schemeClr val="dk1"/>
                        </a:solidFill>
                        <a:effectLst/>
                        <a:latin typeface="+mn-lt"/>
                        <a:ea typeface="+mn-ea"/>
                        <a:cs typeface="Arial" panose="020B0604020202020204" pitchFamily="34" charset="0"/>
                      </a:endParaRPr>
                    </a:p>
                    <a:p>
                      <a:r>
                        <a:rPr lang="en-GB" sz="1100" kern="1200" dirty="0">
                          <a:solidFill>
                            <a:schemeClr val="dk1"/>
                          </a:solidFill>
                          <a:effectLst/>
                          <a:latin typeface="+mn-lt"/>
                          <a:ea typeface="+mn-ea"/>
                          <a:cs typeface="Arial" panose="020B0604020202020204" pitchFamily="34" charset="0"/>
                        </a:rPr>
                        <a:t>You can visit the café’s independently for lunch or just a drink. Gardening opportunities within some of the leisure centre grounds may be available in the near future.</a:t>
                      </a:r>
                    </a:p>
                    <a:p>
                      <a:endParaRPr lang="en-GB" sz="1100" kern="1200" dirty="0">
                        <a:solidFill>
                          <a:schemeClr val="dk1"/>
                        </a:solidFill>
                        <a:effectLst/>
                        <a:latin typeface="+mn-lt"/>
                        <a:ea typeface="+mn-ea"/>
                        <a:cs typeface="Arial" panose="020B0604020202020204" pitchFamily="34" charset="0"/>
                      </a:endParaRPr>
                    </a:p>
                    <a:p>
                      <a:r>
                        <a:rPr lang="en-GB" sz="1100" kern="1200" dirty="0">
                          <a:solidFill>
                            <a:schemeClr val="dk1"/>
                          </a:solidFill>
                          <a:effectLst/>
                          <a:latin typeface="+mn-lt"/>
                          <a:ea typeface="+mn-ea"/>
                          <a:cs typeface="Arial" panose="020B0604020202020204" pitchFamily="34" charset="0"/>
                        </a:rPr>
                        <a:t>'Everybody Options' and library cards are available to help access these services.</a:t>
                      </a:r>
                    </a:p>
                    <a:p>
                      <a:endParaRPr lang="en-GB" sz="1100" kern="1200" dirty="0">
                        <a:solidFill>
                          <a:schemeClr val="dk1"/>
                        </a:solidFill>
                        <a:effectLst/>
                        <a:latin typeface="+mn-lt"/>
                        <a:ea typeface="+mn-ea"/>
                        <a:cs typeface="Arial" panose="020B0604020202020204" pitchFamily="34" charset="0"/>
                      </a:endParaRPr>
                    </a:p>
                    <a:p>
                      <a:r>
                        <a:rPr lang="en-GB" sz="1100" kern="1200" dirty="0">
                          <a:solidFill>
                            <a:schemeClr val="dk1"/>
                          </a:solidFill>
                          <a:effectLst/>
                          <a:latin typeface="+mn-lt"/>
                          <a:ea typeface="+mn-ea"/>
                          <a:cs typeface="Arial" panose="020B0604020202020204" pitchFamily="34" charset="0"/>
                        </a:rPr>
                        <a:t>We consult and listen to people by having service user forums. People can have new experiences such as volunteering and have greater choice and control over how to spend their time</a:t>
                      </a:r>
                    </a:p>
                    <a:p>
                      <a:endParaRPr lang="en-GB" sz="1100" kern="1200" dirty="0">
                        <a:solidFill>
                          <a:schemeClr val="dk1"/>
                        </a:solidFill>
                        <a:effectLst/>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dk1"/>
                          </a:solidFill>
                          <a:effectLst/>
                          <a:latin typeface="+mn-lt"/>
                          <a:ea typeface="+mn-ea"/>
                          <a:cs typeface="+mn-cs"/>
                        </a:rPr>
                        <a:t>PLEASE NOTE: </a:t>
                      </a:r>
                      <a:r>
                        <a:rPr lang="en-GB" sz="1100" kern="1200" dirty="0">
                          <a:solidFill>
                            <a:schemeClr val="dk1"/>
                          </a:solidFill>
                          <a:effectLst/>
                          <a:latin typeface="+mn-lt"/>
                          <a:ea typeface="+mn-ea"/>
                          <a:cs typeface="+mn-cs"/>
                        </a:rPr>
                        <a:t>Care4CE Day Opportunities are commissioned by Cheshire East Council. Please consider referring people to these services before sourcing the external market.</a:t>
                      </a:r>
                    </a:p>
                    <a:p>
                      <a:endParaRPr lang="en-GB" sz="1100" dirty="0">
                        <a:latin typeface="+mn-lt"/>
                        <a:cs typeface="Arial" panose="020B0604020202020204" pitchFamily="34" charset="0"/>
                      </a:endParaRPr>
                    </a:p>
                  </a:txBody>
                  <a:tcPr marL="60365" marR="60365" marT="30183" marB="30183"/>
                </a:tc>
                <a:tc>
                  <a:txBody>
                    <a:bodyPr/>
                    <a:lstStyle/>
                    <a:p>
                      <a:r>
                        <a:rPr lang="en-GB" sz="1100" dirty="0">
                          <a:hlinkClick r:id="rId3"/>
                        </a:rPr>
                        <a:t>Paul.biddulph@cheshireeast.gov.uk</a:t>
                      </a:r>
                      <a:endParaRPr lang="en-GB" sz="1100" dirty="0"/>
                    </a:p>
                    <a:p>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Referrals via Adult Social Care Teams</a:t>
                      </a:r>
                    </a:p>
                  </a:txBody>
                  <a:tcPr marL="60365" marR="60365" marT="30183" marB="30183"/>
                </a:tc>
                <a:tc>
                  <a:txBody>
                    <a:bodyPr/>
                    <a:lstStyle/>
                    <a:p>
                      <a:r>
                        <a:rPr lang="en-GB" sz="1100" dirty="0">
                          <a:latin typeface="+mn-lt"/>
                          <a:cs typeface="Arial" panose="020B0604020202020204" pitchFamily="34" charset="0"/>
                        </a:rPr>
                        <a:t>Middlewich</a:t>
                      </a:r>
                    </a:p>
                  </a:txBody>
                  <a:tcPr marL="60365" marR="60365" marT="30183" marB="30183"/>
                </a:tc>
                <a:extLst>
                  <a:ext uri="{0D108BD9-81ED-4DB2-BD59-A6C34878D82A}">
                    <a16:rowId xmlns:a16="http://schemas.microsoft.com/office/drawing/2014/main" val="1980581418"/>
                  </a:ext>
                </a:extLst>
              </a:tr>
              <a:tr h="1239715">
                <a:tc>
                  <a:txBody>
                    <a:bodyPr/>
                    <a:lstStyle/>
                    <a:p>
                      <a:r>
                        <a:rPr lang="en-GB" sz="1100" dirty="0">
                          <a:latin typeface="+mn-lt"/>
                          <a:cs typeface="Arial" panose="020B0604020202020204" pitchFamily="34" charset="0"/>
                        </a:rPr>
                        <a:t>The Acorn Centre</a:t>
                      </a:r>
                    </a:p>
                    <a:p>
                      <a:r>
                        <a:rPr lang="en-GB" sz="1100" dirty="0">
                          <a:latin typeface="+mn-lt"/>
                          <a:cs typeface="Arial" panose="020B0604020202020204" pitchFamily="34" charset="0"/>
                        </a:rPr>
                        <a:t>Based in Crewe Lifestyle Centre Everybody Leisure</a:t>
                      </a:r>
                    </a:p>
                  </a:txBody>
                  <a:tcPr marL="60365" marR="60365" marT="30183" marB="30183"/>
                </a:tc>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a:hlinkClick r:id="rId4"/>
                        </a:rPr>
                        <a:t>Sharon.woods@cheshireeast.gov.uk</a:t>
                      </a:r>
                      <a:endParaRPr lang="en-GB" sz="110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a:t>Referrals via Adult Social Care Teams</a:t>
                      </a:r>
                      <a:endParaRPr lang="en-GB" sz="1100" dirty="0"/>
                    </a:p>
                  </a:txBody>
                  <a:tcPr marL="60365" marR="60365" marT="30183" marB="30183"/>
                </a:tc>
                <a:tc>
                  <a:txBody>
                    <a:bodyPr/>
                    <a:lstStyle/>
                    <a:p>
                      <a:r>
                        <a:rPr lang="en-GB" sz="1100" dirty="0">
                          <a:latin typeface="+mn-lt"/>
                          <a:cs typeface="Arial" panose="020B0604020202020204" pitchFamily="34" charset="0"/>
                        </a:rPr>
                        <a:t>Crewe</a:t>
                      </a:r>
                    </a:p>
                  </a:txBody>
                  <a:tcPr marL="60365" marR="60365" marT="30183" marB="30183"/>
                </a:tc>
                <a:extLst>
                  <a:ext uri="{0D108BD9-81ED-4DB2-BD59-A6C34878D82A}">
                    <a16:rowId xmlns:a16="http://schemas.microsoft.com/office/drawing/2014/main" val="852254892"/>
                  </a:ext>
                </a:extLst>
              </a:tr>
              <a:tr h="2730758">
                <a:tc>
                  <a:txBody>
                    <a:bodyPr/>
                    <a:lstStyle/>
                    <a:p>
                      <a:r>
                        <a:rPr lang="en-GB" sz="1100" dirty="0">
                          <a:latin typeface="+mn-lt"/>
                          <a:cs typeface="Arial" panose="020B0604020202020204" pitchFamily="34" charset="0"/>
                        </a:rPr>
                        <a:t>Cheyne Hall</a:t>
                      </a:r>
                    </a:p>
                    <a:p>
                      <a:r>
                        <a:rPr lang="en-GB" sz="1100" dirty="0">
                          <a:latin typeface="+mn-lt"/>
                          <a:cs typeface="Arial" panose="020B0604020202020204" pitchFamily="34" charset="0"/>
                        </a:rPr>
                        <a:t>Beam Street</a:t>
                      </a:r>
                    </a:p>
                    <a:p>
                      <a:r>
                        <a:rPr lang="en-GB" sz="1100" dirty="0">
                          <a:latin typeface="+mn-lt"/>
                          <a:cs typeface="Arial" panose="020B0604020202020204" pitchFamily="34" charset="0"/>
                        </a:rPr>
                        <a:t>Based in Nantwich</a:t>
                      </a:r>
                    </a:p>
                  </a:txBody>
                  <a:tcPr marL="60365" marR="60365" marT="30183" marB="30183"/>
                </a:tc>
                <a:tc vMerge="1">
                  <a:txBody>
                    <a:bodyPr/>
                    <a:lstStyle/>
                    <a:p>
                      <a:endParaRPr lang="en-GB" sz="1100" dirty="0">
                        <a:latin typeface="+mn-lt"/>
                        <a:cs typeface="Arial" panose="020B0604020202020204" pitchFamily="34" charset="0"/>
                      </a:endParaRPr>
                    </a:p>
                  </a:txBody>
                  <a:tcPr marL="60365" marR="60365" marT="30183" marB="3018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a:hlinkClick r:id="rId4"/>
                        </a:rPr>
                        <a:t>Sharon.woods@cheshireeast.gov.uk</a:t>
                      </a:r>
                      <a:endParaRPr lang="en-GB" sz="110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a:t>Referrals via Adult Social Care Teams</a:t>
                      </a:r>
                      <a:endParaRPr lang="en-GB" sz="1100" dirty="0"/>
                    </a:p>
                  </a:txBody>
                  <a:tcPr marL="60365" marR="60365" marT="30183" marB="30183"/>
                </a:tc>
                <a:tc>
                  <a:txBody>
                    <a:bodyPr/>
                    <a:lstStyle/>
                    <a:p>
                      <a:r>
                        <a:rPr lang="en-GB" sz="1100" dirty="0">
                          <a:latin typeface="+mn-lt"/>
                          <a:cs typeface="Arial" panose="020B0604020202020204" pitchFamily="34" charset="0"/>
                        </a:rPr>
                        <a:t>Nantwich</a:t>
                      </a:r>
                    </a:p>
                  </a:txBody>
                  <a:tcPr marL="60365" marR="60365" marT="30183" marB="30183"/>
                </a:tc>
                <a:extLst>
                  <a:ext uri="{0D108BD9-81ED-4DB2-BD59-A6C34878D82A}">
                    <a16:rowId xmlns:a16="http://schemas.microsoft.com/office/drawing/2014/main" val="2416268598"/>
                  </a:ext>
                </a:extLst>
              </a:tr>
            </a:tbl>
          </a:graphicData>
        </a:graphic>
      </p:graphicFrame>
    </p:spTree>
    <p:extLst>
      <p:ext uri="{BB962C8B-B14F-4D97-AF65-F5344CB8AC3E}">
        <p14:creationId xmlns:p14="http://schemas.microsoft.com/office/powerpoint/2010/main" val="672655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29CBFE4-5465-400E-8C54-5273415458DF}"/>
              </a:ext>
            </a:extLst>
          </p:cNvPr>
          <p:cNvGraphicFramePr>
            <a:graphicFrameLocks noGrp="1"/>
          </p:cNvGraphicFramePr>
          <p:nvPr>
            <p:extLst>
              <p:ext uri="{D42A27DB-BD31-4B8C-83A1-F6EECF244321}">
                <p14:modId xmlns:p14="http://schemas.microsoft.com/office/powerpoint/2010/main" val="3612360531"/>
              </p:ext>
            </p:extLst>
          </p:nvPr>
        </p:nvGraphicFramePr>
        <p:xfrm>
          <a:off x="0" y="0"/>
          <a:ext cx="9906000" cy="6809585"/>
        </p:xfrm>
        <a:graphic>
          <a:graphicData uri="http://schemas.openxmlformats.org/drawingml/2006/table">
            <a:tbl>
              <a:tblPr firstRow="1" bandRow="1" bandCol="1">
                <a:tableStyleId>{10A1B5D5-9B99-4C35-A422-299274C87663}</a:tableStyleId>
              </a:tblPr>
              <a:tblGrid>
                <a:gridCol w="1348739">
                  <a:extLst>
                    <a:ext uri="{9D8B030D-6E8A-4147-A177-3AD203B41FA5}">
                      <a16:colId xmlns:a16="http://schemas.microsoft.com/office/drawing/2014/main" val="1970927759"/>
                    </a:ext>
                  </a:extLst>
                </a:gridCol>
                <a:gridCol w="5231618">
                  <a:extLst>
                    <a:ext uri="{9D8B030D-6E8A-4147-A177-3AD203B41FA5}">
                      <a16:colId xmlns:a16="http://schemas.microsoft.com/office/drawing/2014/main" val="2416912785"/>
                    </a:ext>
                  </a:extLst>
                </a:gridCol>
                <a:gridCol w="2435476">
                  <a:extLst>
                    <a:ext uri="{9D8B030D-6E8A-4147-A177-3AD203B41FA5}">
                      <a16:colId xmlns:a16="http://schemas.microsoft.com/office/drawing/2014/main" val="3963064168"/>
                    </a:ext>
                  </a:extLst>
                </a:gridCol>
                <a:gridCol w="890167">
                  <a:extLst>
                    <a:ext uri="{9D8B030D-6E8A-4147-A177-3AD203B41FA5}">
                      <a16:colId xmlns:a16="http://schemas.microsoft.com/office/drawing/2014/main" val="824595324"/>
                    </a:ext>
                  </a:extLst>
                </a:gridCol>
              </a:tblGrid>
              <a:tr h="596019">
                <a:tc>
                  <a:txBody>
                    <a:bodyPr/>
                    <a:lstStyle/>
                    <a:p>
                      <a:r>
                        <a:rPr lang="en-GB" sz="900" dirty="0"/>
                        <a:t>Service Name</a:t>
                      </a:r>
                    </a:p>
                  </a:txBody>
                  <a:tcPr marL="60365" marR="60365" marT="30183" marB="30183"/>
                </a:tc>
                <a:tc>
                  <a:txBody>
                    <a:bodyPr/>
                    <a:lstStyle/>
                    <a:p>
                      <a:r>
                        <a:rPr lang="en-GB" sz="900" dirty="0">
                          <a:solidFill>
                            <a:schemeClr val="bg1"/>
                          </a:solidFill>
                        </a:rPr>
                        <a:t>About other Care4CE services</a:t>
                      </a:r>
                    </a:p>
                  </a:txBody>
                  <a:tcPr marL="60365" marR="60365" marT="30183" marB="30183"/>
                </a:tc>
                <a:tc>
                  <a:txBody>
                    <a:bodyPr/>
                    <a:lstStyle/>
                    <a:p>
                      <a:r>
                        <a:rPr lang="en-GB" sz="900" dirty="0"/>
                        <a:t>Contact for more information about the service and referral routes</a:t>
                      </a:r>
                    </a:p>
                  </a:txBody>
                  <a:tcPr marL="60365" marR="60365" marT="30183" marB="30183"/>
                </a:tc>
                <a:tc>
                  <a:txBody>
                    <a:bodyPr/>
                    <a:lstStyle/>
                    <a:p>
                      <a:r>
                        <a:rPr lang="en-GB" sz="900" dirty="0"/>
                        <a:t>Area Covered</a:t>
                      </a:r>
                    </a:p>
                  </a:txBody>
                  <a:tcPr marL="60365" marR="60365" marT="30183" marB="30183"/>
                </a:tc>
                <a:extLst>
                  <a:ext uri="{0D108BD9-81ED-4DB2-BD59-A6C34878D82A}">
                    <a16:rowId xmlns:a16="http://schemas.microsoft.com/office/drawing/2014/main" val="3585264402"/>
                  </a:ext>
                </a:extLst>
              </a:tr>
              <a:tr h="1706050">
                <a:tc>
                  <a:txBody>
                    <a:bodyPr/>
                    <a:lstStyle/>
                    <a:p>
                      <a:r>
                        <a:rPr lang="en-GB" sz="1100" dirty="0">
                          <a:latin typeface="+mn-lt"/>
                        </a:rPr>
                        <a:t>Cheshire East Short Breaks</a:t>
                      </a:r>
                    </a:p>
                    <a:p>
                      <a:r>
                        <a:rPr lang="en-GB" sz="1100" dirty="0">
                          <a:latin typeface="+mn-lt"/>
                        </a:rPr>
                        <a:t>Based at Warwick Mews </a:t>
                      </a:r>
                    </a:p>
                    <a:p>
                      <a:r>
                        <a:rPr lang="en-GB" sz="1100" dirty="0">
                          <a:latin typeface="+mn-lt"/>
                        </a:rPr>
                        <a:t>Macclesfield</a:t>
                      </a:r>
                    </a:p>
                    <a:p>
                      <a:endParaRPr lang="en-GB" sz="1100" dirty="0">
                        <a:latin typeface="+mn-lt"/>
                      </a:endParaRPr>
                    </a:p>
                    <a:p>
                      <a:r>
                        <a:rPr lang="en-GB" sz="1100" b="1" dirty="0">
                          <a:latin typeface="+mn-lt"/>
                        </a:rPr>
                        <a:t>Please note </a:t>
                      </a:r>
                      <a:r>
                        <a:rPr lang="en-GB" sz="1100" dirty="0">
                          <a:latin typeface="+mn-lt"/>
                        </a:rPr>
                        <a:t>this is a separate service to Macclesfield Supported Network.</a:t>
                      </a:r>
                    </a:p>
                  </a:txBody>
                  <a:tcPr marL="60365" marR="60365" marT="30183" marB="30183"/>
                </a:tc>
                <a:tc>
                  <a:txBody>
                    <a:bodyPr/>
                    <a:lstStyle/>
                    <a:p>
                      <a:r>
                        <a:rPr lang="en-GB" sz="1050" kern="1200" dirty="0">
                          <a:solidFill>
                            <a:schemeClr val="dk1"/>
                          </a:solidFill>
                          <a:effectLst/>
                          <a:latin typeface="+mn-lt"/>
                          <a:ea typeface="+mn-ea"/>
                          <a:cs typeface="Arial" panose="020B0604020202020204" pitchFamily="34" charset="0"/>
                        </a:rPr>
                        <a:t>The service provide short breaks for individuals who have a learning disability.</a:t>
                      </a:r>
                    </a:p>
                    <a:p>
                      <a:endParaRPr lang="en-GB" sz="1050" kern="1200" dirty="0">
                        <a:solidFill>
                          <a:schemeClr val="dk1"/>
                        </a:solidFill>
                        <a:effectLst/>
                        <a:latin typeface="+mn-lt"/>
                        <a:ea typeface="+mn-ea"/>
                        <a:cs typeface="Arial" panose="020B0604020202020204" pitchFamily="34" charset="0"/>
                      </a:endParaRPr>
                    </a:p>
                    <a:p>
                      <a:r>
                        <a:rPr lang="en-GB" sz="1050" kern="1200" dirty="0">
                          <a:solidFill>
                            <a:schemeClr val="dk1"/>
                          </a:solidFill>
                          <a:effectLst/>
                          <a:latin typeface="+mn-lt"/>
                          <a:ea typeface="+mn-ea"/>
                          <a:cs typeface="Arial" panose="020B0604020202020204" pitchFamily="34" charset="0"/>
                        </a:rPr>
                        <a:t>We work in partnership with individuals, families and a range of other services to ensure that people's choices and preferences are reflected in how their service is provided. </a:t>
                      </a:r>
                    </a:p>
                    <a:p>
                      <a:endParaRPr lang="en-GB" sz="1050" kern="1200" dirty="0">
                        <a:solidFill>
                          <a:schemeClr val="dk1"/>
                        </a:solidFill>
                        <a:effectLst/>
                        <a:latin typeface="+mn-lt"/>
                        <a:ea typeface="+mn-ea"/>
                        <a:cs typeface="Arial" panose="020B0604020202020204" pitchFamily="34" charset="0"/>
                      </a:endParaRPr>
                    </a:p>
                    <a:p>
                      <a:r>
                        <a:rPr lang="en-GB" sz="1050" kern="1200" dirty="0">
                          <a:solidFill>
                            <a:schemeClr val="dk1"/>
                          </a:solidFill>
                          <a:effectLst/>
                          <a:latin typeface="+mn-lt"/>
                          <a:ea typeface="+mn-ea"/>
                          <a:cs typeface="Arial" panose="020B0604020202020204" pitchFamily="34" charset="0"/>
                        </a:rPr>
                        <a:t>We provide individualised care and support with all aspects of daily living, including medication and money management, and support you to be independent and to do the things you enjoy.</a:t>
                      </a:r>
                    </a:p>
                    <a:p>
                      <a:endParaRPr lang="en-GB" sz="1050" kern="1200" dirty="0">
                        <a:solidFill>
                          <a:schemeClr val="dk1"/>
                        </a:solidFill>
                        <a:effectLst/>
                        <a:latin typeface="+mn-lt"/>
                        <a:ea typeface="+mn-ea"/>
                        <a:cs typeface="Arial" panose="020B0604020202020204" pitchFamily="34" charset="0"/>
                      </a:endParaRPr>
                    </a:p>
                    <a:p>
                      <a:r>
                        <a:rPr lang="en-GB" sz="1050" kern="1200" dirty="0">
                          <a:solidFill>
                            <a:schemeClr val="dk1"/>
                          </a:solidFill>
                          <a:effectLst/>
                          <a:latin typeface="+mn-lt"/>
                          <a:ea typeface="+mn-ea"/>
                          <a:cs typeface="Arial" panose="020B0604020202020204" pitchFamily="34" charset="0"/>
                        </a:rPr>
                        <a:t>Individuals referred to the service can access short breaks subject to allocation .</a:t>
                      </a:r>
                    </a:p>
                  </a:txBody>
                  <a:tcPr marL="60365" marR="60365" marT="30183" marB="30183"/>
                </a:tc>
                <a:tc>
                  <a:txBody>
                    <a:bodyPr/>
                    <a:lstStyle/>
                    <a:p>
                      <a:r>
                        <a:rPr lang="en-GB" sz="1100" dirty="0">
                          <a:latin typeface="+mn-lt"/>
                          <a:hlinkClick r:id="rId3"/>
                        </a:rPr>
                        <a:t>Mark.edwards@cheshireeast.gov.uk</a:t>
                      </a:r>
                      <a:endParaRPr lang="en-GB" sz="1100" dirty="0">
                        <a:latin typeface="+mn-lt"/>
                      </a:endParaRPr>
                    </a:p>
                    <a:p>
                      <a:endParaRPr lang="en-GB" sz="11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mn-lt"/>
                        </a:rPr>
                        <a:t>Referrals via Adult Social Care Teams &amp; Brokerage</a:t>
                      </a:r>
                    </a:p>
                  </a:txBody>
                  <a:tcPr marL="60365" marR="60365" marT="30183" marB="3018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mn-lt"/>
                        </a:rPr>
                        <a:t>All areas covered under Cheshire East Council Boundaries</a:t>
                      </a:r>
                    </a:p>
                  </a:txBody>
                  <a:tcPr marL="60365" marR="60365" marT="30183" marB="30183"/>
                </a:tc>
                <a:extLst>
                  <a:ext uri="{0D108BD9-81ED-4DB2-BD59-A6C34878D82A}">
                    <a16:rowId xmlns:a16="http://schemas.microsoft.com/office/drawing/2014/main" val="2640181672"/>
                  </a:ext>
                </a:extLst>
              </a:tr>
              <a:tr h="17136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mn-lt"/>
                          <a:cs typeface="Arial" panose="020B0604020202020204" pitchFamily="34" charset="0"/>
                        </a:rPr>
                        <a:t>Occupational Opportunities  Based at Carter House Congleton</a:t>
                      </a:r>
                    </a:p>
                    <a:p>
                      <a:endParaRPr lang="en-GB" sz="1100" dirty="0">
                        <a:latin typeface="+mn-lt"/>
                        <a:cs typeface="Arial" panose="020B0604020202020204" pitchFamily="34" charset="0"/>
                      </a:endParaRPr>
                    </a:p>
                  </a:txBody>
                  <a:tcPr marL="60365" marR="60365" marT="30183" marB="30183">
                    <a:solidFill>
                      <a:schemeClr val="bg1"/>
                    </a:solidFill>
                  </a:tcPr>
                </a:tc>
                <a:tc>
                  <a:txBody>
                    <a:bodyPr/>
                    <a:lstStyle/>
                    <a:p>
                      <a:r>
                        <a:rPr lang="en-GB" sz="1050" kern="1200" dirty="0">
                          <a:solidFill>
                            <a:schemeClr val="dk1"/>
                          </a:solidFill>
                          <a:effectLst/>
                          <a:latin typeface="+mn-lt"/>
                          <a:ea typeface="+mn-ea"/>
                          <a:cs typeface="Arial" panose="020B0604020202020204" pitchFamily="34" charset="0"/>
                        </a:rPr>
                        <a:t>Is are a small team of experienced mental health support workers who work across Cheshire East in partnership with other community-based organisations. You will be supported to take part in socially inclusive, practical activities where you can choose to focus on horticultural and countryside conservation projects</a:t>
                      </a:r>
                    </a:p>
                    <a:p>
                      <a:endParaRPr lang="en-GB" sz="1050" kern="1200" dirty="0">
                        <a:solidFill>
                          <a:schemeClr val="dk1"/>
                        </a:solidFill>
                        <a:effectLst/>
                        <a:latin typeface="+mn-lt"/>
                        <a:ea typeface="+mn-ea"/>
                        <a:cs typeface="Arial" panose="020B0604020202020204" pitchFamily="34" charset="0"/>
                      </a:endParaRPr>
                    </a:p>
                    <a:p>
                      <a:r>
                        <a:rPr lang="en-GB" sz="1050" kern="1200" dirty="0">
                          <a:solidFill>
                            <a:schemeClr val="dk1"/>
                          </a:solidFill>
                          <a:effectLst/>
                          <a:latin typeface="+mn-lt"/>
                          <a:ea typeface="+mn-ea"/>
                          <a:cs typeface="Arial" panose="020B0604020202020204" pitchFamily="34" charset="0"/>
                        </a:rPr>
                        <a:t>People will be part of a small group, spending time with others with similar interests.</a:t>
                      </a:r>
                    </a:p>
                    <a:p>
                      <a:endParaRPr lang="en-GB" sz="1050" kern="1200" dirty="0">
                        <a:solidFill>
                          <a:schemeClr val="dk1"/>
                        </a:solidFill>
                        <a:effectLst/>
                        <a:latin typeface="+mn-lt"/>
                        <a:ea typeface="+mn-ea"/>
                        <a:cs typeface="Arial" panose="020B0604020202020204" pitchFamily="34" charset="0"/>
                      </a:endParaRPr>
                    </a:p>
                    <a:p>
                      <a:r>
                        <a:rPr lang="en-GB" sz="1050" kern="1200" dirty="0">
                          <a:solidFill>
                            <a:schemeClr val="dk1"/>
                          </a:solidFill>
                          <a:effectLst/>
                          <a:latin typeface="+mn-lt"/>
                          <a:ea typeface="+mn-ea"/>
                          <a:cs typeface="Arial" panose="020B0604020202020204" pitchFamily="34" charset="0"/>
                        </a:rPr>
                        <a:t>People will be supported to develop their skills and coping techniques at their own pace, aiming to develop their confidence and motivation towards increased independence and improve their prospects for achieving their goals.</a:t>
                      </a:r>
                    </a:p>
                  </a:txBody>
                  <a:tcPr marL="60365" marR="60365" marT="30183" marB="30183"/>
                </a:tc>
                <a:tc>
                  <a:txBody>
                    <a:bodyPr/>
                    <a:lstStyle/>
                    <a:p>
                      <a:r>
                        <a:rPr lang="en-GB" sz="1100" dirty="0">
                          <a:latin typeface="+mn-lt"/>
                          <a:hlinkClick r:id="rId4"/>
                        </a:rPr>
                        <a:t>Paul.biddulph@cheshireeast.gov.uk</a:t>
                      </a:r>
                      <a:endParaRPr lang="en-GB" sz="1100" dirty="0">
                        <a:latin typeface="+mn-lt"/>
                      </a:endParaRPr>
                    </a:p>
                    <a:p>
                      <a:endParaRPr lang="en-GB" sz="1100" kern="1200" dirty="0">
                        <a:solidFill>
                          <a:schemeClr val="tx1"/>
                        </a:solidFill>
                        <a:effectLst/>
                        <a:latin typeface="+mn-lt"/>
                        <a:ea typeface="+mn-ea"/>
                        <a:cs typeface="+mn-cs"/>
                      </a:endParaRPr>
                    </a:p>
                    <a:p>
                      <a:r>
                        <a:rPr lang="en-GB" sz="1100" kern="1200" dirty="0">
                          <a:solidFill>
                            <a:schemeClr val="dk1"/>
                          </a:solidFill>
                          <a:effectLst/>
                          <a:latin typeface="+mn-lt"/>
                          <a:ea typeface="+mn-ea"/>
                          <a:cs typeface="+mn-cs"/>
                        </a:rPr>
                        <a:t>R</a:t>
                      </a:r>
                      <a:r>
                        <a:rPr lang="en-GB" sz="1100" kern="1200" dirty="0">
                          <a:solidFill>
                            <a:schemeClr val="dk1"/>
                          </a:solidFill>
                          <a:effectLst/>
                          <a:latin typeface="+mn-lt"/>
                          <a:ea typeface="+mn-ea"/>
                          <a:cs typeface="Arial" panose="020B0604020202020204" pitchFamily="34" charset="0"/>
                        </a:rPr>
                        <a:t>eferrals via Mental Health Reablement, Adult Social Care Teams, Community Mental Health Teams and Drugs and Alcohol Teams. </a:t>
                      </a:r>
                      <a:endParaRPr lang="en-GB" sz="1100" dirty="0">
                        <a:latin typeface="+mn-lt"/>
                        <a:cs typeface="Arial" panose="020B0604020202020204" pitchFamily="34" charset="0"/>
                      </a:endParaRPr>
                    </a:p>
                  </a:txBody>
                  <a:tcPr marL="60365" marR="60365" marT="30183" marB="30183">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mn-lt"/>
                        </a:rPr>
                        <a:t>All areas covered under Cheshire East Council Boundaries</a:t>
                      </a:r>
                    </a:p>
                    <a:p>
                      <a:endParaRPr lang="en-GB" sz="1100" dirty="0">
                        <a:latin typeface="+mn-lt"/>
                        <a:cs typeface="Arial" panose="020B0604020202020204" pitchFamily="34" charset="0"/>
                      </a:endParaRPr>
                    </a:p>
                  </a:txBody>
                  <a:tcPr marL="60365" marR="60365" marT="30183" marB="30183"/>
                </a:tc>
                <a:extLst>
                  <a:ext uri="{0D108BD9-81ED-4DB2-BD59-A6C34878D82A}">
                    <a16:rowId xmlns:a16="http://schemas.microsoft.com/office/drawing/2014/main" val="2226672523"/>
                  </a:ext>
                </a:extLst>
              </a:tr>
              <a:tr h="2763162">
                <a:tc>
                  <a:txBody>
                    <a:bodyPr/>
                    <a:lstStyle/>
                    <a:p>
                      <a:r>
                        <a:rPr lang="en-GB" sz="1100" dirty="0">
                          <a:latin typeface="+mn-lt"/>
                        </a:rPr>
                        <a:t>Shared Lives</a:t>
                      </a:r>
                    </a:p>
                    <a:p>
                      <a:r>
                        <a:rPr lang="en-GB" sz="1100" dirty="0">
                          <a:latin typeface="+mn-lt"/>
                        </a:rPr>
                        <a:t>Based in Westfields</a:t>
                      </a:r>
                    </a:p>
                    <a:p>
                      <a:r>
                        <a:rPr lang="en-GB" sz="1100" dirty="0">
                          <a:latin typeface="+mn-lt"/>
                        </a:rPr>
                        <a:t>Sandbach</a:t>
                      </a:r>
                    </a:p>
                  </a:txBody>
                  <a:tcPr marL="60365" marR="60365" marT="30183" marB="30183"/>
                </a:tc>
                <a:tc>
                  <a:txBody>
                    <a:bodyPr/>
                    <a:lstStyle/>
                    <a:p>
                      <a:r>
                        <a:rPr lang="en-GB" sz="1050" b="0" i="0" kern="1200" dirty="0">
                          <a:solidFill>
                            <a:schemeClr val="dk1"/>
                          </a:solidFill>
                          <a:effectLst/>
                          <a:latin typeface="+mn-lt"/>
                          <a:ea typeface="+mn-ea"/>
                          <a:cs typeface="Arial" panose="020B0604020202020204" pitchFamily="34" charset="0"/>
                        </a:rPr>
                        <a:t>The Shared Lives Team supports vulnerable adults over the age of 18. Shared Lives have carers who provide three different types of support:</a:t>
                      </a:r>
                    </a:p>
                    <a:p>
                      <a:endParaRPr lang="en-GB" sz="1050" b="0" i="0" kern="1200" dirty="0">
                        <a:solidFill>
                          <a:schemeClr val="dk1"/>
                        </a:solidFill>
                        <a:effectLst/>
                        <a:latin typeface="+mn-lt"/>
                        <a:ea typeface="+mn-ea"/>
                        <a:cs typeface="Arial" panose="020B0604020202020204" pitchFamily="34" charset="0"/>
                      </a:endParaRPr>
                    </a:p>
                    <a:p>
                      <a:r>
                        <a:rPr lang="en-GB" sz="1050" b="0" i="0" kern="1200" dirty="0">
                          <a:solidFill>
                            <a:schemeClr val="dk1"/>
                          </a:solidFill>
                          <a:effectLst/>
                          <a:latin typeface="+mn-lt"/>
                          <a:ea typeface="+mn-ea"/>
                          <a:cs typeface="Arial" panose="020B0604020202020204" pitchFamily="34" charset="0"/>
                        </a:rPr>
                        <a:t>Intermediate Support - where you live with the Shared Lives carer as a member of their family</a:t>
                      </a:r>
                    </a:p>
                    <a:p>
                      <a:r>
                        <a:rPr lang="en-GB" sz="1050" b="0" i="0" kern="1200" dirty="0">
                          <a:solidFill>
                            <a:schemeClr val="dk1"/>
                          </a:solidFill>
                          <a:effectLst/>
                          <a:latin typeface="+mn-lt"/>
                          <a:ea typeface="+mn-ea"/>
                          <a:cs typeface="Arial" panose="020B0604020202020204" pitchFamily="34" charset="0"/>
                        </a:rPr>
                        <a:t>Respite Support - where the Shared Lives carer can provide Short breaks for either you or respite for your family members</a:t>
                      </a:r>
                    </a:p>
                    <a:p>
                      <a:r>
                        <a:rPr lang="en-GB" sz="1050" b="0" i="0" kern="1200" dirty="0">
                          <a:solidFill>
                            <a:schemeClr val="dk1"/>
                          </a:solidFill>
                          <a:effectLst/>
                          <a:latin typeface="+mn-lt"/>
                          <a:ea typeface="+mn-ea"/>
                          <a:cs typeface="Arial" panose="020B0604020202020204" pitchFamily="34" charset="0"/>
                        </a:rPr>
                        <a:t>Sessional Support - where the Shared Lives carer can provide support in their own home, in your own home or out in the community.</a:t>
                      </a:r>
                    </a:p>
                    <a:p>
                      <a:endParaRPr lang="en-GB" sz="1050" b="0" i="0" kern="1200" dirty="0">
                        <a:solidFill>
                          <a:schemeClr val="dk1"/>
                        </a:solidFill>
                        <a:effectLst/>
                        <a:latin typeface="+mn-lt"/>
                        <a:ea typeface="+mn-ea"/>
                        <a:cs typeface="Arial" panose="020B0604020202020204" pitchFamily="34" charset="0"/>
                      </a:endParaRPr>
                    </a:p>
                    <a:p>
                      <a:r>
                        <a:rPr lang="en-GB" sz="1050" b="0" i="0" kern="1200" dirty="0">
                          <a:solidFill>
                            <a:schemeClr val="dk1"/>
                          </a:solidFill>
                          <a:effectLst/>
                          <a:latin typeface="+mn-lt"/>
                          <a:ea typeface="+mn-ea"/>
                          <a:cs typeface="Arial" panose="020B0604020202020204" pitchFamily="34" charset="0"/>
                        </a:rPr>
                        <a:t>The service is available according to the needs of the individual and the shared lives carer's availability. </a:t>
                      </a:r>
                    </a:p>
                    <a:p>
                      <a:r>
                        <a:rPr lang="en-GB" sz="1050" b="0" i="0" kern="1200" dirty="0">
                          <a:solidFill>
                            <a:schemeClr val="dk1"/>
                          </a:solidFill>
                          <a:effectLst/>
                          <a:latin typeface="+mn-lt"/>
                          <a:ea typeface="+mn-ea"/>
                          <a:cs typeface="Arial" panose="020B0604020202020204" pitchFamily="34" charset="0"/>
                        </a:rPr>
                        <a:t>The office is open Monday - Thursday 9am - 5pm, Friday 9am - 4:30pm for enquiries for availability and for opportunities for becoming a Shared Lives Carer.</a:t>
                      </a:r>
                    </a:p>
                    <a:p>
                      <a:endParaRPr lang="en-GB" sz="1050" b="0" i="0" kern="1200" dirty="0">
                        <a:solidFill>
                          <a:schemeClr val="dk1"/>
                        </a:solidFill>
                        <a:effectLst/>
                        <a:latin typeface="+mn-lt"/>
                        <a:ea typeface="+mn-ea"/>
                        <a:cs typeface="Arial" panose="020B0604020202020204" pitchFamily="34" charset="0"/>
                      </a:endParaRPr>
                    </a:p>
                    <a:p>
                      <a:r>
                        <a:rPr lang="en-GB" sz="1050" b="1" dirty="0">
                          <a:latin typeface="+mn-lt"/>
                          <a:cs typeface="Arial" panose="020B0604020202020204" pitchFamily="34" charset="0"/>
                        </a:rPr>
                        <a:t>Waiting List: </a:t>
                      </a:r>
                      <a:r>
                        <a:rPr lang="en-GB" sz="1050" b="0" dirty="0">
                          <a:latin typeface="+mn-lt"/>
                          <a:cs typeface="Arial" panose="020B0604020202020204" pitchFamily="34" charset="0"/>
                        </a:rPr>
                        <a:t>The </a:t>
                      </a:r>
                      <a:r>
                        <a:rPr lang="en-GB" sz="1050" dirty="0">
                          <a:latin typeface="+mn-lt"/>
                          <a:cs typeface="Arial" panose="020B0604020202020204" pitchFamily="34" charset="0"/>
                        </a:rPr>
                        <a:t>service does have a waiting list as we currently do not have a specific carer match for some individuals, however we are taking new referrals.</a:t>
                      </a:r>
                    </a:p>
                  </a:txBody>
                  <a:tcPr marL="60365" marR="60365" marT="30183" marB="30183"/>
                </a:tc>
                <a:tc>
                  <a:txBody>
                    <a:bodyPr/>
                    <a:lstStyle/>
                    <a:p>
                      <a:r>
                        <a:rPr lang="en-GB" sz="1100" dirty="0">
                          <a:latin typeface="+mn-lt"/>
                          <a:cs typeface="Arial" panose="020B0604020202020204" pitchFamily="34" charset="0"/>
                          <a:hlinkClick r:id="rId5"/>
                        </a:rPr>
                        <a:t>Lynn.vikan@cheshireeast.gov.uk</a:t>
                      </a:r>
                      <a:endParaRPr lang="en-GB" sz="1100" dirty="0">
                        <a:latin typeface="+mn-lt"/>
                        <a:cs typeface="Arial" panose="020B0604020202020204" pitchFamily="34" charset="0"/>
                      </a:endParaRPr>
                    </a:p>
                    <a:p>
                      <a:endParaRPr lang="en-GB" sz="11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mn-lt"/>
                          <a:ea typeface="+mn-ea"/>
                          <a:cs typeface="Arial" panose="020B0604020202020204" pitchFamily="34" charset="0"/>
                        </a:rPr>
                        <a:t>Referrals via, Adult Social Care Teams.</a:t>
                      </a:r>
                      <a:endParaRPr lang="en-GB" sz="1100" dirty="0">
                        <a:latin typeface="+mn-lt"/>
                      </a:endParaRPr>
                    </a:p>
                  </a:txBody>
                  <a:tcPr marL="60365" marR="60365" marT="30183" marB="3018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mn-lt"/>
                        </a:rPr>
                        <a:t>All areas covered under Cheshire East Council Boundaries</a:t>
                      </a:r>
                    </a:p>
                    <a:p>
                      <a:endParaRPr lang="en-GB" sz="1100" dirty="0">
                        <a:latin typeface="+mn-lt"/>
                      </a:endParaRPr>
                    </a:p>
                  </a:txBody>
                  <a:tcPr marL="60365" marR="60365" marT="30183" marB="30183"/>
                </a:tc>
                <a:extLst>
                  <a:ext uri="{0D108BD9-81ED-4DB2-BD59-A6C34878D82A}">
                    <a16:rowId xmlns:a16="http://schemas.microsoft.com/office/drawing/2014/main" val="1508798512"/>
                  </a:ext>
                </a:extLst>
              </a:tr>
            </a:tbl>
          </a:graphicData>
        </a:graphic>
      </p:graphicFrame>
    </p:spTree>
    <p:extLst>
      <p:ext uri="{BB962C8B-B14F-4D97-AF65-F5344CB8AC3E}">
        <p14:creationId xmlns:p14="http://schemas.microsoft.com/office/powerpoint/2010/main" val="31399283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6ceae14b-024b-4bff-9be8-3287753ee694" origin="userSelected"/>
</file>

<file path=customXml/itemProps1.xml><?xml version="1.0" encoding="utf-8"?>
<ds:datastoreItem xmlns:ds="http://schemas.openxmlformats.org/officeDocument/2006/customXml" ds:itemID="{4773D48E-2224-4A5E-B9B2-BE1B0681D756}">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Facet</Template>
  <TotalTime>510</TotalTime>
  <Words>2224</Words>
  <Application>Microsoft Office PowerPoint</Application>
  <PresentationFormat>A4 Paper (210x297 mm)</PresentationFormat>
  <Paragraphs>315</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Trebuchet MS</vt:lpstr>
      <vt:lpstr>Wingdings 3</vt:lpstr>
      <vt:lpstr>Office Theme</vt:lpstr>
      <vt:lpstr>Facet</vt:lpstr>
      <vt:lpstr>Care4CE Services Factsheet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Care4CE Services  Factsheet</dc:title>
  <dc:creator>HOBSON, Joanne</dc:creator>
  <cp:lastModifiedBy>HOBSON, Joanne</cp:lastModifiedBy>
  <cp:revision>53</cp:revision>
  <cp:lastPrinted>2022-11-21T13:49:16Z</cp:lastPrinted>
  <dcterms:created xsi:type="dcterms:W3CDTF">2022-11-17T09:15:19Z</dcterms:created>
  <dcterms:modified xsi:type="dcterms:W3CDTF">2022-11-21T14:21:44Z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e17ae476-da3b-40ca-a281-8b712bb478ba</vt:lpwstr>
  </property>
  <property fmtid="{D5CDD505-2E9C-101B-9397-08002B2CF9AE}" pid="3" name="bjDocumentSecurityLabel">
    <vt:lpwstr>This item has no classification</vt:lpwstr>
  </property>
  <property fmtid="{D5CDD505-2E9C-101B-9397-08002B2CF9AE}" pid="4" name="bjSaver">
    <vt:lpwstr>kFxsEQ6LDX+PeJNLkx56zpfT89nChE7x</vt:lpwstr>
  </property>
</Properties>
</file>