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handoutMasterIdLst>
    <p:handoutMasterId r:id="rId36"/>
  </p:handoutMasterIdLst>
  <p:sldIdLst>
    <p:sldId id="256" r:id="rId5"/>
    <p:sldId id="291" r:id="rId6"/>
    <p:sldId id="279" r:id="rId7"/>
    <p:sldId id="292" r:id="rId8"/>
    <p:sldId id="298" r:id="rId9"/>
    <p:sldId id="293" r:id="rId10"/>
    <p:sldId id="289" r:id="rId11"/>
    <p:sldId id="262" r:id="rId12"/>
    <p:sldId id="317" r:id="rId13"/>
    <p:sldId id="288" r:id="rId14"/>
    <p:sldId id="328" r:id="rId15"/>
    <p:sldId id="316" r:id="rId16"/>
    <p:sldId id="315" r:id="rId17"/>
    <p:sldId id="260" r:id="rId18"/>
    <p:sldId id="318" r:id="rId19"/>
    <p:sldId id="319" r:id="rId20"/>
    <p:sldId id="320" r:id="rId21"/>
    <p:sldId id="321" r:id="rId22"/>
    <p:sldId id="322" r:id="rId23"/>
    <p:sldId id="295" r:id="rId24"/>
    <p:sldId id="338" r:id="rId25"/>
    <p:sldId id="302" r:id="rId26"/>
    <p:sldId id="329" r:id="rId27"/>
    <p:sldId id="330" r:id="rId28"/>
    <p:sldId id="331" r:id="rId29"/>
    <p:sldId id="332" r:id="rId30"/>
    <p:sldId id="334" r:id="rId31"/>
    <p:sldId id="335" r:id="rId32"/>
    <p:sldId id="336" r:id="rId33"/>
    <p:sldId id="337" r:id="rId34"/>
    <p:sldId id="339" r:id="rId35"/>
  </p:sldIdLst>
  <p:sldSz cx="9144000" cy="6858000" type="screen4x3"/>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99"/>
    <a:srgbClr val="F3F9A5"/>
    <a:srgbClr val="FF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4ACA9-D975-4456-842A-E99B9B2AA719}" v="16" dt="2024-05-02T09:27:40.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27" autoAdjust="0"/>
    <p:restoredTop sz="94660"/>
  </p:normalViewPr>
  <p:slideViewPr>
    <p:cSldViewPr>
      <p:cViewPr varScale="1">
        <p:scale>
          <a:sx n="67" d="100"/>
          <a:sy n="67" d="100"/>
        </p:scale>
        <p:origin x="132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88D2EC91-8B13-4A96-8AAA-A0E7F1B28FEE}" type="datetimeFigureOut">
              <a:rPr lang="en-GB" smtClean="0"/>
              <a:t>07/05/2024</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4294ADA9-AA58-4A30-986C-6FBD4405A90C}" type="slidenum">
              <a:rPr lang="en-GB" smtClean="0"/>
              <a:t>‹#›</a:t>
            </a:fld>
            <a:endParaRPr lang="en-GB"/>
          </a:p>
        </p:txBody>
      </p:sp>
    </p:spTree>
    <p:extLst>
      <p:ext uri="{BB962C8B-B14F-4D97-AF65-F5344CB8AC3E}">
        <p14:creationId xmlns:p14="http://schemas.microsoft.com/office/powerpoint/2010/main" val="15362771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AA38B4BD-A382-4DC8-BFDA-3B1236475314}" type="datetimeFigureOut">
              <a:rPr lang="en-GB" smtClean="0"/>
              <a:t>07/05/2024</a:t>
            </a:fld>
            <a:endParaRPr lang="en-GB"/>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FFA76EFA-1400-4D14-A26B-CF540BF1EC1B}" type="slidenum">
              <a:rPr lang="en-GB" smtClean="0"/>
              <a:t>‹#›</a:t>
            </a:fld>
            <a:endParaRPr lang="en-GB"/>
          </a:p>
        </p:txBody>
      </p:sp>
    </p:spTree>
    <p:extLst>
      <p:ext uri="{BB962C8B-B14F-4D97-AF65-F5344CB8AC3E}">
        <p14:creationId xmlns:p14="http://schemas.microsoft.com/office/powerpoint/2010/main" val="5131699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38B4BD-A382-4DC8-BFDA-3B1236475314}"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A76EFA-1400-4D14-A26B-CF540BF1EC1B}" type="slidenum">
              <a:rPr lang="en-GB" smtClean="0"/>
              <a:t>‹#›</a:t>
            </a:fld>
            <a:endParaRPr lang="en-GB"/>
          </a:p>
        </p:txBody>
      </p:sp>
    </p:spTree>
    <p:extLst>
      <p:ext uri="{BB962C8B-B14F-4D97-AF65-F5344CB8AC3E}">
        <p14:creationId xmlns:p14="http://schemas.microsoft.com/office/powerpoint/2010/main" val="88405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38B4BD-A382-4DC8-BFDA-3B1236475314}"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A76EFA-1400-4D14-A26B-CF540BF1EC1B}" type="slidenum">
              <a:rPr lang="en-GB" smtClean="0"/>
              <a:t>‹#›</a:t>
            </a:fld>
            <a:endParaRPr lang="en-GB"/>
          </a:p>
        </p:txBody>
      </p:sp>
    </p:spTree>
    <p:extLst>
      <p:ext uri="{BB962C8B-B14F-4D97-AF65-F5344CB8AC3E}">
        <p14:creationId xmlns:p14="http://schemas.microsoft.com/office/powerpoint/2010/main" val="238771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38B4BD-A382-4DC8-BFDA-3B1236475314}" type="datetimeFigureOut">
              <a:rPr lang="en-GB" smtClean="0"/>
              <a:t>07/05/2024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A76EFA-1400-4D14-A26B-CF540BF1EC1B}" type="slidenum">
              <a:rPr lang="en-GB" smtClean="0"/>
              <a:t>‹#›</a:t>
            </a:fld>
            <a:endParaRPr lang="en-GB"/>
          </a:p>
        </p:txBody>
      </p:sp>
    </p:spTree>
    <p:extLst>
      <p:ext uri="{BB962C8B-B14F-4D97-AF65-F5344CB8AC3E}">
        <p14:creationId xmlns:p14="http://schemas.microsoft.com/office/powerpoint/2010/main" val="197556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AA38B4BD-A382-4DC8-BFDA-3B1236475314}" type="datetimeFigureOut">
              <a:rPr lang="en-GB" smtClean="0"/>
              <a:t>07/05/2024</a:t>
            </a:fld>
            <a:endParaRPr lang="en-GB"/>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6453378" y="5211060"/>
            <a:ext cx="1584198" cy="228600"/>
          </a:xfrm>
        </p:spPr>
        <p:txBody>
          <a:bodyPr/>
          <a:lstStyle/>
          <a:p>
            <a:fld id="{FFA76EFA-1400-4D14-A26B-CF540BF1EC1B}" type="slidenum">
              <a:rPr lang="en-GB" smtClean="0"/>
              <a:t>‹#›</a:t>
            </a:fld>
            <a:endParaRPr lang="en-GB"/>
          </a:p>
        </p:txBody>
      </p:sp>
    </p:spTree>
    <p:extLst>
      <p:ext uri="{BB962C8B-B14F-4D97-AF65-F5344CB8AC3E}">
        <p14:creationId xmlns:p14="http://schemas.microsoft.com/office/powerpoint/2010/main" val="6503101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38B4BD-A382-4DC8-BFDA-3B1236475314}" type="datetimeFigureOut">
              <a:rPr lang="en-GB" smtClean="0"/>
              <a:t>07/05/2024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A76EFA-1400-4D14-A26B-CF540BF1EC1B}" type="slidenum">
              <a:rPr lang="en-GB" smtClean="0"/>
              <a:t>‹#›</a:t>
            </a:fld>
            <a:endParaRPr lang="en-GB"/>
          </a:p>
        </p:txBody>
      </p:sp>
    </p:spTree>
    <p:extLst>
      <p:ext uri="{BB962C8B-B14F-4D97-AF65-F5344CB8AC3E}">
        <p14:creationId xmlns:p14="http://schemas.microsoft.com/office/powerpoint/2010/main" val="317499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38B4BD-A382-4DC8-BFDA-3B1236475314}" type="datetimeFigureOut">
              <a:rPr lang="en-GB" smtClean="0"/>
              <a:t>07/05/2024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A76EFA-1400-4D14-A26B-CF540BF1EC1B}" type="slidenum">
              <a:rPr lang="en-GB" smtClean="0"/>
              <a:t>‹#›</a:t>
            </a:fld>
            <a:endParaRPr lang="en-GB"/>
          </a:p>
        </p:txBody>
      </p:sp>
    </p:spTree>
    <p:extLst>
      <p:ext uri="{BB962C8B-B14F-4D97-AF65-F5344CB8AC3E}">
        <p14:creationId xmlns:p14="http://schemas.microsoft.com/office/powerpoint/2010/main" val="1561482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38B4BD-A382-4DC8-BFDA-3B1236475314}" type="datetimeFigureOut">
              <a:rPr lang="en-GB" smtClean="0"/>
              <a:t>07/05/2024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A76EFA-1400-4D14-A26B-CF540BF1EC1B}" type="slidenum">
              <a:rPr lang="en-GB" smtClean="0"/>
              <a:t>‹#›</a:t>
            </a:fld>
            <a:endParaRPr lang="en-GB"/>
          </a:p>
        </p:txBody>
      </p:sp>
    </p:spTree>
    <p:extLst>
      <p:ext uri="{BB962C8B-B14F-4D97-AF65-F5344CB8AC3E}">
        <p14:creationId xmlns:p14="http://schemas.microsoft.com/office/powerpoint/2010/main" val="3697010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B4BD-A382-4DC8-BFDA-3B1236475314}" type="datetimeFigureOut">
              <a:rPr lang="en-GB" smtClean="0"/>
              <a:t>07/05/2024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A76EFA-1400-4D14-A26B-CF540BF1EC1B}" type="slidenum">
              <a:rPr lang="en-GB" smtClean="0"/>
              <a:t>‹#›</a:t>
            </a:fld>
            <a:endParaRPr lang="en-GB"/>
          </a:p>
        </p:txBody>
      </p:sp>
    </p:spTree>
    <p:extLst>
      <p:ext uri="{BB962C8B-B14F-4D97-AF65-F5344CB8AC3E}">
        <p14:creationId xmlns:p14="http://schemas.microsoft.com/office/powerpoint/2010/main" val="126629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A38B4BD-A382-4DC8-BFDA-3B1236475314}" type="datetimeFigureOut">
              <a:rPr lang="en-GB" smtClean="0"/>
              <a:t>07/05/2024</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FFA76EFA-1400-4D14-A26B-CF540BF1EC1B}" type="slidenum">
              <a:rPr lang="en-GB" smtClean="0"/>
              <a:t>‹#›</a:t>
            </a:fld>
            <a:endParaRPr lang="en-GB"/>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594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A38B4BD-A382-4DC8-BFDA-3B1236475314}" type="datetimeFigureOut">
              <a:rPr lang="en-GB" smtClean="0"/>
              <a:t>07/05/2024</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FFA76EFA-1400-4D14-A26B-CF540BF1EC1B}" type="slidenum">
              <a:rPr lang="en-GB" smtClean="0"/>
              <a:t>‹#›</a:t>
            </a:fld>
            <a:endParaRPr lang="en-GB"/>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347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AA38B4BD-A382-4DC8-BFDA-3B1236475314}" type="datetimeFigureOut">
              <a:rPr lang="en-GB" smtClean="0"/>
              <a:t>07/05/2024</a:t>
            </a:fld>
            <a:endParaRPr lang="en-GB"/>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FFA76EFA-1400-4D14-A26B-CF540BF1EC1B}" type="slidenum">
              <a:rPr lang="en-GB" smtClean="0"/>
              <a:t>‹#›</a:t>
            </a:fld>
            <a:endParaRPr lang="en-GB"/>
          </a:p>
        </p:txBody>
      </p:sp>
    </p:spTree>
    <p:extLst>
      <p:ext uri="{BB962C8B-B14F-4D97-AF65-F5344CB8AC3E}">
        <p14:creationId xmlns:p14="http://schemas.microsoft.com/office/powerpoint/2010/main" val="299771378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9026F13-499B-4EC7-B5BA-99A52E90C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892" y="457200"/>
            <a:ext cx="8461207"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GB"/>
          </a:p>
        </p:txBody>
      </p:sp>
      <p:pic>
        <p:nvPicPr>
          <p:cNvPr id="5" name="Picture 4" descr="A blue and purple smoke&#10;&#10;Description automatically generated">
            <a:extLst>
              <a:ext uri="{FF2B5EF4-FFF2-40B4-BE49-F238E27FC236}">
                <a16:creationId xmlns:a16="http://schemas.microsoft.com/office/drawing/2014/main" id="{7AB9ED60-CE08-DEC1-8121-7FE27A0A7DE1}"/>
              </a:ext>
            </a:extLst>
          </p:cNvPr>
          <p:cNvPicPr>
            <a:picLocks noChangeAspect="1"/>
          </p:cNvPicPr>
          <p:nvPr/>
        </p:nvPicPr>
        <p:blipFill rotWithShape="1">
          <a:blip r:embed="rId2"/>
          <a:srcRect l="38756" r="20026" b="-1"/>
          <a:stretch/>
        </p:blipFill>
        <p:spPr>
          <a:xfrm>
            <a:off x="462552" y="621793"/>
            <a:ext cx="3282376" cy="5614416"/>
          </a:xfrm>
          <a:prstGeom prst="rect">
            <a:avLst/>
          </a:prstGeom>
        </p:spPr>
      </p:pic>
      <p:sp>
        <p:nvSpPr>
          <p:cNvPr id="23" name="Rectangle 22">
            <a:extLst>
              <a:ext uri="{FF2B5EF4-FFF2-40B4-BE49-F238E27FC236}">
                <a16:creationId xmlns:a16="http://schemas.microsoft.com/office/drawing/2014/main" id="{6D4A3EB8-C534-4357-BED1-BD1378622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53" y="621793"/>
            <a:ext cx="8215884"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n-GB"/>
          </a:p>
        </p:txBody>
      </p:sp>
      <p:sp>
        <p:nvSpPr>
          <p:cNvPr id="2" name="Title 1"/>
          <p:cNvSpPr>
            <a:spLocks noGrp="1"/>
          </p:cNvSpPr>
          <p:nvPr>
            <p:ph type="ctrTitle"/>
          </p:nvPr>
        </p:nvSpPr>
        <p:spPr>
          <a:xfrm>
            <a:off x="4067943" y="1086903"/>
            <a:ext cx="4428067" cy="1550009"/>
          </a:xfrm>
        </p:spPr>
        <p:txBody>
          <a:bodyPr>
            <a:normAutofit/>
          </a:bodyPr>
          <a:lstStyle/>
          <a:p>
            <a:r>
              <a:rPr lang="en-GB" sz="5200" dirty="0">
                <a:latin typeface="Arial Rounded MT Bold" panose="020F0704030504030204" pitchFamily="34" charset="0"/>
              </a:rPr>
              <a:t>                       </a:t>
            </a:r>
            <a:r>
              <a:rPr lang="en-GB" sz="5200" b="1" dirty="0">
                <a:latin typeface="Calibri" panose="020F0502020204030204" pitchFamily="34" charset="0"/>
                <a:cs typeface="Calibri" panose="020F0502020204030204" pitchFamily="34" charset="0"/>
              </a:rPr>
              <a:t>English</a:t>
            </a:r>
          </a:p>
        </p:txBody>
      </p:sp>
      <p:sp>
        <p:nvSpPr>
          <p:cNvPr id="3" name="Subtitle 2"/>
          <p:cNvSpPr>
            <a:spLocks noGrp="1"/>
          </p:cNvSpPr>
          <p:nvPr>
            <p:ph type="subTitle" idx="1"/>
          </p:nvPr>
        </p:nvSpPr>
        <p:spPr>
          <a:xfrm>
            <a:off x="4150339" y="2801505"/>
            <a:ext cx="4016448" cy="1550009"/>
          </a:xfrm>
        </p:spPr>
        <p:txBody>
          <a:bodyPr>
            <a:normAutofit/>
          </a:bodyPr>
          <a:lstStyle/>
          <a:p>
            <a:r>
              <a:rPr lang="en-GB" sz="2800" dirty="0">
                <a:latin typeface="Calibri Light" panose="020F0302020204030204" pitchFamily="34" charset="0"/>
                <a:cs typeface="Calibri Light" panose="020F0302020204030204" pitchFamily="34" charset="0"/>
              </a:rPr>
              <a:t>Advice and guidance </a:t>
            </a:r>
          </a:p>
          <a:p>
            <a:r>
              <a:rPr lang="en-GB" sz="2800" dirty="0">
                <a:latin typeface="Calibri Light" panose="020F0302020204030204" pitchFamily="34" charset="0"/>
                <a:cs typeface="Calibri Light" panose="020F0302020204030204" pitchFamily="34" charset="0"/>
              </a:rPr>
              <a:t>for </a:t>
            </a:r>
          </a:p>
          <a:p>
            <a:r>
              <a:rPr lang="en-GB" sz="2800" dirty="0">
                <a:latin typeface="Calibri Light" panose="020F0302020204030204" pitchFamily="34" charset="0"/>
                <a:cs typeface="Calibri Light" panose="020F0302020204030204" pitchFamily="34" charset="0"/>
              </a:rPr>
              <a:t>Parents and Carers</a:t>
            </a:r>
          </a:p>
        </p:txBody>
      </p:sp>
      <p:sp>
        <p:nvSpPr>
          <p:cNvPr id="24" name="Rectangle 23">
            <a:extLst>
              <a:ext uri="{FF2B5EF4-FFF2-40B4-BE49-F238E27FC236}">
                <a16:creationId xmlns:a16="http://schemas.microsoft.com/office/drawing/2014/main" id="{3FA13F65-6422-4EBC-B70B-E95950B28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8473" y="446824"/>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5" name="Straight Connector 24">
            <a:extLst>
              <a:ext uri="{FF2B5EF4-FFF2-40B4-BE49-F238E27FC236}">
                <a16:creationId xmlns:a16="http://schemas.microsoft.com/office/drawing/2014/main" id="{74EC5015-DFE8-4264-BCD5-E4D5A3EEFA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2419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6A8CE91-4412-4504-94E5-903CCFE92F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9292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3B8F69-5432-41A9-80AA-ECBDFA57E7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24198" y="1092118"/>
            <a:ext cx="126873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B291AF68-15A0-79D2-EC40-92DA7AEF14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989" y="1700808"/>
            <a:ext cx="2990700" cy="249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72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175" y="1188637"/>
            <a:ext cx="2364072" cy="4480726"/>
          </a:xfrm>
        </p:spPr>
        <p:txBody>
          <a:bodyPr>
            <a:normAutofit/>
          </a:bodyPr>
          <a:lstStyle/>
          <a:p>
            <a:pPr algn="ctr"/>
            <a:r>
              <a:rPr lang="en-GB" b="1" dirty="0">
                <a:latin typeface="Calibri" panose="020F0502020204030204" pitchFamily="34" charset="0"/>
                <a:cs typeface="Calibri" panose="020F0502020204030204" pitchFamily="34" charset="0"/>
              </a:rPr>
              <a:t>Tuning into Sounds</a:t>
            </a:r>
          </a:p>
        </p:txBody>
      </p:sp>
      <p:sp>
        <p:nvSpPr>
          <p:cNvPr id="3" name="Content Placeholder 2"/>
          <p:cNvSpPr>
            <a:spLocks/>
          </p:cNvSpPr>
          <p:nvPr/>
        </p:nvSpPr>
        <p:spPr>
          <a:xfrm>
            <a:off x="3983706" y="2292512"/>
            <a:ext cx="3550645" cy="913303"/>
          </a:xfrm>
          <a:prstGeom prst="rect">
            <a:avLst/>
          </a:prstGeom>
        </p:spPr>
        <p:txBody>
          <a:bodyPr>
            <a:noAutofit/>
          </a:bodyPr>
          <a:lstStyle/>
          <a:p>
            <a:pPr>
              <a:spcAft>
                <a:spcPts val="600"/>
              </a:spcAft>
            </a:pPr>
            <a:endParaRPr lang="en-GB" sz="2400" dirty="0">
              <a:solidFill>
                <a:srgbClr val="002060"/>
              </a:solidFill>
              <a:latin typeface="Arial Rounded MT Bold" panose="020F0704030504030204" pitchFamily="34" charset="0"/>
              <a:cs typeface="Arial" panose="020B0604020202020204" pitchFamily="34" charset="0"/>
            </a:endParaRPr>
          </a:p>
        </p:txBody>
      </p:sp>
      <p:sp>
        <p:nvSpPr>
          <p:cNvPr id="4" name="Title 1"/>
          <p:cNvSpPr txBox="1">
            <a:spLocks/>
          </p:cNvSpPr>
          <p:nvPr/>
        </p:nvSpPr>
        <p:spPr>
          <a:xfrm>
            <a:off x="3970273" y="2878972"/>
            <a:ext cx="3550645" cy="4931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393192">
              <a:spcAft>
                <a:spcPts val="600"/>
              </a:spcAft>
            </a:pPr>
            <a:endParaRPr lang="en-GB" sz="1892" kern="1200" dirty="0">
              <a:solidFill>
                <a:srgbClr val="B30000"/>
              </a:solidFill>
              <a:latin typeface="Arial Rounded MT Bold" panose="020F0704030504030204" pitchFamily="34" charset="0"/>
              <a:ea typeface="+mj-ea"/>
              <a:cs typeface="+mj-cs"/>
            </a:endParaRPr>
          </a:p>
          <a:p>
            <a:pPr defTabSz="393192">
              <a:spcAft>
                <a:spcPts val="600"/>
              </a:spcAft>
            </a:pPr>
            <a:endParaRPr lang="en-GB" sz="4600" dirty="0"/>
          </a:p>
        </p:txBody>
      </p:sp>
      <p:sp>
        <p:nvSpPr>
          <p:cNvPr id="5" name="Rectangle 4"/>
          <p:cNvSpPr/>
          <p:nvPr/>
        </p:nvSpPr>
        <p:spPr>
          <a:xfrm>
            <a:off x="4296649" y="3172251"/>
            <a:ext cx="3786621" cy="3031599"/>
          </a:xfrm>
          <a:prstGeom prst="rect">
            <a:avLst/>
          </a:prstGeom>
        </p:spPr>
        <p:txBody>
          <a:bodyPr wrap="square">
            <a:spAutoFit/>
          </a:bodyPr>
          <a:lstStyle/>
          <a:p>
            <a:pPr defTabSz="393192">
              <a:spcAft>
                <a:spcPts val="600"/>
              </a:spcAft>
            </a:pPr>
            <a:r>
              <a:rPr lang="en-GB" kern="1200" dirty="0">
                <a:solidFill>
                  <a:srgbClr val="002060"/>
                </a:solidFill>
                <a:latin typeface="Calibri Light" panose="020F0302020204030204" pitchFamily="34" charset="0"/>
                <a:cs typeface="Calibri Light" panose="020F0302020204030204" pitchFamily="34" charset="0"/>
              </a:rPr>
              <a:t>Listening to and joining in with rhymes</a:t>
            </a:r>
          </a:p>
          <a:p>
            <a:pPr defTabSz="393192">
              <a:spcAft>
                <a:spcPts val="600"/>
              </a:spcAft>
            </a:pPr>
            <a:r>
              <a:rPr lang="en-GB" dirty="0">
                <a:solidFill>
                  <a:srgbClr val="002060"/>
                </a:solidFill>
                <a:latin typeface="Calibri Light" panose="020F0302020204030204" pitchFamily="34" charset="0"/>
                <a:cs typeface="Calibri Light" panose="020F0302020204030204" pitchFamily="34" charset="0"/>
              </a:rPr>
              <a:t>G</a:t>
            </a:r>
            <a:r>
              <a:rPr lang="en-GB" kern="1200" dirty="0">
                <a:solidFill>
                  <a:srgbClr val="002060"/>
                </a:solidFill>
                <a:latin typeface="Calibri Light" panose="020F0302020204030204" pitchFamily="34" charset="0"/>
                <a:cs typeface="Calibri Light" panose="020F0302020204030204" pitchFamily="34" charset="0"/>
              </a:rPr>
              <a:t>ames that encourage children to play with words and think of their own rhymes e.g. ‘Humpty Dumpty sat on a mat’. </a:t>
            </a:r>
          </a:p>
          <a:p>
            <a:pPr defTabSz="393192">
              <a:spcAft>
                <a:spcPts val="600"/>
              </a:spcAft>
            </a:pPr>
            <a:r>
              <a:rPr lang="en-GB" kern="1200" dirty="0">
                <a:solidFill>
                  <a:srgbClr val="002060"/>
                </a:solidFill>
                <a:latin typeface="Calibri Light" panose="020F0302020204030204" pitchFamily="34" charset="0"/>
                <a:cs typeface="Calibri Light" panose="020F0302020204030204" pitchFamily="34" charset="0"/>
              </a:rPr>
              <a:t>Humpty Dumpty saw a …’ Encouraging nonsense rhymes is a good way for children to generate and produce rhyme.</a:t>
            </a:r>
          </a:p>
          <a:p>
            <a:pPr defTabSz="393192">
              <a:spcAft>
                <a:spcPts val="600"/>
              </a:spcAft>
            </a:pPr>
            <a:r>
              <a:rPr lang="en-GB" sz="1400" kern="1200" dirty="0">
                <a:solidFill>
                  <a:schemeClr val="tx1"/>
                </a:solidFill>
                <a:latin typeface="Comic Sans MS" panose="030F0702030302020204" pitchFamily="66" charset="0"/>
                <a:ea typeface="+mn-ea"/>
                <a:cs typeface="Arial" panose="020B0604020202020204" pitchFamily="34" charset="0"/>
              </a:rPr>
              <a:t> </a:t>
            </a:r>
            <a:endParaRPr lang="en-GB" sz="1400" dirty="0">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58B4950D-AD30-1B50-385C-DF4DDEC3E383}"/>
              </a:ext>
            </a:extLst>
          </p:cNvPr>
          <p:cNvSpPr txBox="1"/>
          <p:nvPr/>
        </p:nvSpPr>
        <p:spPr>
          <a:xfrm>
            <a:off x="4211960" y="757038"/>
            <a:ext cx="4081954" cy="1908215"/>
          </a:xfrm>
          <a:prstGeom prst="rect">
            <a:avLst/>
          </a:prstGeom>
          <a:noFill/>
        </p:spPr>
        <p:txBody>
          <a:bodyPr wrap="square">
            <a:spAutoFit/>
          </a:bodyPr>
          <a:lstStyle/>
          <a:p>
            <a:pPr defTabSz="393192">
              <a:spcAft>
                <a:spcPts val="600"/>
              </a:spcAft>
            </a:pPr>
            <a:r>
              <a:rPr lang="en-GB" kern="1200" dirty="0">
                <a:solidFill>
                  <a:srgbClr val="002060"/>
                </a:solidFill>
                <a:latin typeface="Calibri Light" panose="020F0302020204030204" pitchFamily="34" charset="0"/>
                <a:cs typeface="Calibri Light" panose="020F0302020204030204" pitchFamily="34" charset="0"/>
              </a:rPr>
              <a:t>Games that will help children to listen attentively to sounds around them. </a:t>
            </a:r>
          </a:p>
          <a:p>
            <a:pPr defTabSz="393192">
              <a:spcAft>
                <a:spcPts val="600"/>
              </a:spcAft>
            </a:pPr>
            <a:r>
              <a:rPr lang="en-GB" kern="1200" dirty="0">
                <a:solidFill>
                  <a:srgbClr val="002060"/>
                </a:solidFill>
                <a:latin typeface="Calibri Light" panose="020F0302020204030204" pitchFamily="34" charset="0"/>
                <a:cs typeface="Calibri Light" panose="020F0302020204030204" pitchFamily="34" charset="0"/>
              </a:rPr>
              <a:t>What it means to be a good listener </a:t>
            </a:r>
          </a:p>
          <a:p>
            <a:pPr defTabSz="393192">
              <a:spcAft>
                <a:spcPts val="600"/>
              </a:spcAft>
            </a:pPr>
            <a:r>
              <a:rPr lang="en-GB" dirty="0">
                <a:solidFill>
                  <a:srgbClr val="002060"/>
                </a:solidFill>
                <a:latin typeface="Calibri Light" panose="020F0302020204030204" pitchFamily="34" charset="0"/>
                <a:cs typeface="Calibri Light" panose="020F0302020204030204" pitchFamily="34" charset="0"/>
              </a:rPr>
              <a:t>E</a:t>
            </a:r>
            <a:r>
              <a:rPr lang="en-GB" kern="1200" dirty="0">
                <a:solidFill>
                  <a:srgbClr val="002060"/>
                </a:solidFill>
                <a:latin typeface="Calibri Light" panose="020F0302020204030204" pitchFamily="34" charset="0"/>
                <a:cs typeface="Calibri Light" panose="020F0302020204030204" pitchFamily="34" charset="0"/>
              </a:rPr>
              <a:t>ncouragement to tune into different sounds and begin to discriminate between them.</a:t>
            </a:r>
          </a:p>
        </p:txBody>
      </p:sp>
    </p:spTree>
    <p:extLst>
      <p:ext uri="{BB962C8B-B14F-4D97-AF65-F5344CB8AC3E}">
        <p14:creationId xmlns:p14="http://schemas.microsoft.com/office/powerpoint/2010/main" val="2425194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BBCE-DB9D-64C6-5AFB-BEF50CC81567}"/>
              </a:ext>
            </a:extLst>
          </p:cNvPr>
          <p:cNvSpPr>
            <a:spLocks noGrp="1"/>
          </p:cNvSpPr>
          <p:nvPr>
            <p:ph type="title"/>
          </p:nvPr>
        </p:nvSpPr>
        <p:spPr>
          <a:xfrm>
            <a:off x="6021969" y="806364"/>
            <a:ext cx="2515977" cy="4926892"/>
          </a:xfrm>
        </p:spPr>
        <p:txBody>
          <a:bodyPr vert="horz" lIns="91440" tIns="45720" rIns="91440" bIns="45720" rtlCol="0" anchor="b">
            <a:normAutofit fontScale="90000"/>
          </a:bodyPr>
          <a:lstStyle/>
          <a:p>
            <a:pPr algn="l">
              <a:lnSpc>
                <a:spcPct val="90000"/>
              </a:lnSpc>
            </a:pPr>
            <a:r>
              <a:rPr lang="en-US" sz="3300" b="1" kern="1200" dirty="0">
                <a:solidFill>
                  <a:schemeClr val="tx1"/>
                </a:solidFill>
                <a:latin typeface="+mj-lt"/>
                <a:ea typeface="+mj-ea"/>
                <a:cs typeface="+mj-cs"/>
              </a:rPr>
              <a:t>‘</a:t>
            </a:r>
            <a:r>
              <a:rPr lang="en-US" sz="3300" b="1" kern="1200" dirty="0">
                <a:solidFill>
                  <a:schemeClr val="tx1"/>
                </a:solidFill>
                <a:latin typeface="Calibri Light" panose="020F0302020204030204" pitchFamily="34" charset="0"/>
                <a:ea typeface="+mj-ea"/>
                <a:cs typeface="Calibri Light" panose="020F0302020204030204" pitchFamily="34" charset="0"/>
              </a:rPr>
              <a:t>Pure sounds</a:t>
            </a:r>
            <a:r>
              <a:rPr lang="en-US" sz="3300" kern="1200" dirty="0">
                <a:solidFill>
                  <a:schemeClr val="tx1"/>
                </a:solidFill>
                <a:latin typeface="Calibri Light" panose="020F0302020204030204" pitchFamily="34" charset="0"/>
                <a:ea typeface="+mj-ea"/>
                <a:cs typeface="Calibri Light" panose="020F0302020204030204" pitchFamily="34" charset="0"/>
              </a:rPr>
              <a:t>’ rather than their letter names.</a:t>
            </a:r>
            <a:br>
              <a:rPr lang="en-US" sz="3300" kern="1200" dirty="0">
                <a:solidFill>
                  <a:schemeClr val="tx1"/>
                </a:solidFill>
                <a:latin typeface="Calibri Light" panose="020F0302020204030204" pitchFamily="34" charset="0"/>
                <a:ea typeface="+mj-ea"/>
                <a:cs typeface="Calibri Light" panose="020F0302020204030204" pitchFamily="34" charset="0"/>
              </a:rPr>
            </a:br>
            <a:br>
              <a:rPr lang="en-US" sz="3300" kern="1200" dirty="0">
                <a:solidFill>
                  <a:schemeClr val="tx1"/>
                </a:solidFill>
                <a:latin typeface="Calibri Light" panose="020F0302020204030204" pitchFamily="34" charset="0"/>
                <a:ea typeface="+mj-ea"/>
                <a:cs typeface="Calibri Light" panose="020F0302020204030204" pitchFamily="34" charset="0"/>
              </a:rPr>
            </a:br>
            <a:r>
              <a:rPr lang="en-US" sz="3300" kern="1200" dirty="0">
                <a:solidFill>
                  <a:schemeClr val="tx1"/>
                </a:solidFill>
                <a:latin typeface="Calibri Light" panose="020F0302020204030204" pitchFamily="34" charset="0"/>
                <a:ea typeface="+mj-ea"/>
                <a:cs typeface="Calibri Light" panose="020F0302020204030204" pitchFamily="34" charset="0"/>
              </a:rPr>
              <a:t>Make the sound as short as you can with no ‘uh’ sound after.</a:t>
            </a:r>
            <a:br>
              <a:rPr lang="en-US" sz="3300" kern="1200" dirty="0">
                <a:solidFill>
                  <a:schemeClr val="tx1"/>
                </a:solidFill>
                <a:latin typeface="Calibri Light" panose="020F0302020204030204" pitchFamily="34" charset="0"/>
                <a:ea typeface="+mj-ea"/>
                <a:cs typeface="Calibri Light" panose="020F0302020204030204" pitchFamily="34" charset="0"/>
              </a:rPr>
            </a:br>
            <a:endParaRPr lang="en-US" sz="3300" kern="1200" dirty="0">
              <a:solidFill>
                <a:schemeClr val="tx1"/>
              </a:solidFill>
              <a:latin typeface="Calibri Light" panose="020F0302020204030204" pitchFamily="34" charset="0"/>
              <a:ea typeface="+mj-ea"/>
              <a:cs typeface="Calibri Light" panose="020F0302020204030204" pitchFamily="34" charset="0"/>
            </a:endParaRPr>
          </a:p>
        </p:txBody>
      </p:sp>
      <p:sp>
        <p:nvSpPr>
          <p:cNvPr id="3" name="Content Placeholder 2">
            <a:extLst>
              <a:ext uri="{FF2B5EF4-FFF2-40B4-BE49-F238E27FC236}">
                <a16:creationId xmlns:a16="http://schemas.microsoft.com/office/drawing/2014/main" id="{FD3CCE00-08EE-B9E6-92B5-7EF90B34B14F}"/>
              </a:ext>
            </a:extLst>
          </p:cNvPr>
          <p:cNvSpPr>
            <a:spLocks noGrp="1"/>
          </p:cNvSpPr>
          <p:nvPr>
            <p:ph idx="1"/>
          </p:nvPr>
        </p:nvSpPr>
        <p:spPr>
          <a:xfrm>
            <a:off x="6021969" y="3703250"/>
            <a:ext cx="1826631" cy="1122750"/>
          </a:xfrm>
        </p:spPr>
        <p:txBody>
          <a:bodyPr vert="horz" lIns="91440" tIns="45720" rIns="91440" bIns="45720" rtlCol="0" anchor="t">
            <a:normAutofit/>
          </a:bodyPr>
          <a:lstStyle/>
          <a:p>
            <a:pPr marL="0" indent="0">
              <a:lnSpc>
                <a:spcPct val="90000"/>
              </a:lnSpc>
              <a:spcBef>
                <a:spcPts val="1000"/>
              </a:spcBef>
              <a:buNone/>
            </a:pPr>
            <a:br>
              <a:rPr lang="en-US" sz="1700" kern="1200">
                <a:solidFill>
                  <a:schemeClr val="tx1"/>
                </a:solidFill>
                <a:latin typeface="+mn-lt"/>
                <a:ea typeface="+mn-ea"/>
                <a:cs typeface="+mn-cs"/>
              </a:rPr>
            </a:br>
            <a:br>
              <a:rPr lang="en-US" sz="1700" kern="1200">
                <a:solidFill>
                  <a:schemeClr val="tx1"/>
                </a:solidFill>
                <a:latin typeface="+mn-lt"/>
                <a:ea typeface="+mn-ea"/>
                <a:cs typeface="+mn-cs"/>
              </a:rPr>
            </a:br>
            <a:endParaRPr lang="en-US" sz="1700" kern="1200">
              <a:solidFill>
                <a:schemeClr val="tx1"/>
              </a:solidFill>
              <a:latin typeface="+mn-lt"/>
              <a:ea typeface="+mn-ea"/>
              <a:cs typeface="+mn-cs"/>
            </a:endParaRPr>
          </a:p>
        </p:txBody>
      </p:sp>
      <p:pic>
        <p:nvPicPr>
          <p:cNvPr id="7" name="Picture 6">
            <a:extLst>
              <a:ext uri="{FF2B5EF4-FFF2-40B4-BE49-F238E27FC236}">
                <a16:creationId xmlns:a16="http://schemas.microsoft.com/office/drawing/2014/main" id="{B9BB1256-481B-AB12-DE89-1816477D550D}"/>
              </a:ext>
            </a:extLst>
          </p:cNvPr>
          <p:cNvPicPr>
            <a:picLocks noChangeAspect="1"/>
          </p:cNvPicPr>
          <p:nvPr/>
        </p:nvPicPr>
        <p:blipFill>
          <a:blip r:embed="rId2"/>
          <a:stretch>
            <a:fillRect/>
          </a:stretch>
        </p:blipFill>
        <p:spPr>
          <a:xfrm>
            <a:off x="571716" y="1362605"/>
            <a:ext cx="5086780" cy="3573462"/>
          </a:xfrm>
          <a:prstGeom prst="rect">
            <a:avLst/>
          </a:prstGeom>
        </p:spPr>
      </p:pic>
    </p:spTree>
    <p:extLst>
      <p:ext uri="{BB962C8B-B14F-4D97-AF65-F5344CB8AC3E}">
        <p14:creationId xmlns:p14="http://schemas.microsoft.com/office/powerpoint/2010/main" val="2151219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FB16-CD7A-D614-CB23-85E1503D355E}"/>
              </a:ext>
            </a:extLst>
          </p:cNvPr>
          <p:cNvSpPr>
            <a:spLocks noGrp="1"/>
          </p:cNvSpPr>
          <p:nvPr>
            <p:ph type="title"/>
          </p:nvPr>
        </p:nvSpPr>
        <p:spPr>
          <a:xfrm>
            <a:off x="6019652" y="1443390"/>
            <a:ext cx="2451162" cy="3405880"/>
          </a:xfrm>
        </p:spPr>
        <p:txBody>
          <a:bodyPr>
            <a:normAutofit/>
          </a:bodyPr>
          <a:lstStyle/>
          <a:p>
            <a:pPr algn="ctr">
              <a:lnSpc>
                <a:spcPct val="90000"/>
              </a:lnSpc>
            </a:pPr>
            <a:r>
              <a:rPr lang="en-GB" sz="2900" b="1" dirty="0">
                <a:latin typeface="Arial Rounded MT Bold" panose="020F0704030504030204" pitchFamily="34" charset="0"/>
              </a:rPr>
              <a:t> </a:t>
            </a:r>
            <a:r>
              <a:rPr lang="en-GB" sz="3600" b="1" dirty="0">
                <a:latin typeface="Calibri" panose="020F0502020204030204" pitchFamily="34" charset="0"/>
                <a:cs typeface="Calibri" panose="020F0502020204030204" pitchFamily="34" charset="0"/>
              </a:rPr>
              <a:t>Blending and Segmenting</a:t>
            </a:r>
            <a:br>
              <a:rPr lang="en-GB" sz="3600" b="1" dirty="0">
                <a:latin typeface="Calibri" panose="020F0502020204030204" pitchFamily="34" charset="0"/>
                <a:cs typeface="Calibri" panose="020F0502020204030204" pitchFamily="34" charset="0"/>
              </a:rPr>
            </a:br>
            <a:endParaRPr lang="en-GB"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D5A6DF7-2A08-F080-3132-A25ED47C91CA}"/>
              </a:ext>
            </a:extLst>
          </p:cNvPr>
          <p:cNvSpPr>
            <a:spLocks noGrp="1"/>
          </p:cNvSpPr>
          <p:nvPr>
            <p:ph idx="1"/>
          </p:nvPr>
        </p:nvSpPr>
        <p:spPr>
          <a:xfrm>
            <a:off x="966978" y="1266614"/>
            <a:ext cx="4326918" cy="3759434"/>
          </a:xfrm>
        </p:spPr>
        <p:txBody>
          <a:bodyPr anchor="ctr">
            <a:normAutofit/>
          </a:bodyPr>
          <a:lstStyle/>
          <a:p>
            <a:pPr>
              <a:lnSpc>
                <a:spcPct val="90000"/>
              </a:lnSpc>
            </a:pPr>
            <a:endParaRPr lang="en-GB" sz="1800" dirty="0">
              <a:latin typeface="Arial Rounded MT Bold" panose="020F0704030504030204" pitchFamily="34" charset="0"/>
            </a:endParaRPr>
          </a:p>
          <a:p>
            <a:pPr marL="0" indent="0">
              <a:lnSpc>
                <a:spcPct val="90000"/>
              </a:lnSpc>
              <a:buNone/>
            </a:pPr>
            <a:r>
              <a:rPr lang="en-GB" sz="1800" b="1" dirty="0">
                <a:latin typeface="Arial Rounded MT Bold" panose="020F0704030504030204" pitchFamily="34" charset="0"/>
              </a:rPr>
              <a:t> </a:t>
            </a:r>
            <a:r>
              <a:rPr lang="en-GB" b="1" dirty="0">
                <a:latin typeface="Calibri Light" panose="020F0302020204030204" pitchFamily="34" charset="0"/>
                <a:cs typeface="Calibri Light" panose="020F0302020204030204" pitchFamily="34" charset="0"/>
              </a:rPr>
              <a:t>B</a:t>
            </a:r>
            <a:r>
              <a:rPr lang="en-GB" sz="1800" b="1" dirty="0">
                <a:latin typeface="Calibri Light" panose="020F0302020204030204" pitchFamily="34" charset="0"/>
                <a:cs typeface="Calibri Light" panose="020F0302020204030204" pitchFamily="34" charset="0"/>
              </a:rPr>
              <a:t>lending to read</a:t>
            </a:r>
          </a:p>
          <a:p>
            <a:pPr marL="0" indent="0">
              <a:lnSpc>
                <a:spcPct val="90000"/>
              </a:lnSpc>
              <a:buNone/>
            </a:pPr>
            <a:r>
              <a:rPr lang="en-GB" sz="1800" dirty="0">
                <a:latin typeface="Calibri Light" panose="020F0302020204030204" pitchFamily="34" charset="0"/>
                <a:cs typeface="Calibri Light" panose="020F0302020204030204" pitchFamily="34" charset="0"/>
              </a:rPr>
              <a:t> </a:t>
            </a:r>
            <a:r>
              <a:rPr lang="en-GB" sz="1800" b="1" dirty="0">
                <a:latin typeface="Calibri Light" panose="020F0302020204030204" pitchFamily="34" charset="0"/>
                <a:cs typeface="Calibri Light" panose="020F0302020204030204" pitchFamily="34" charset="0"/>
              </a:rPr>
              <a:t>c-a-t = cat</a:t>
            </a:r>
            <a:r>
              <a:rPr lang="en-GB" sz="1800" dirty="0">
                <a:latin typeface="Calibri Light" panose="020F0302020204030204" pitchFamily="34" charset="0"/>
                <a:cs typeface="Calibri Light" panose="020F0302020204030204" pitchFamily="34" charset="0"/>
              </a:rPr>
              <a:t>. The separate sounds (phonemes) are spoken aloud, in order, all through the word, and are then merged together into the whole word.  </a:t>
            </a:r>
          </a:p>
          <a:p>
            <a:pPr marL="0" indent="0">
              <a:lnSpc>
                <a:spcPct val="90000"/>
              </a:lnSpc>
              <a:buNone/>
            </a:pPr>
            <a:r>
              <a:rPr lang="en-GB" sz="1800" dirty="0">
                <a:latin typeface="Calibri Light" panose="020F0302020204030204" pitchFamily="34" charset="0"/>
                <a:cs typeface="Calibri Light" panose="020F0302020204030204" pitchFamily="34" charset="0"/>
              </a:rPr>
              <a:t> </a:t>
            </a:r>
          </a:p>
          <a:p>
            <a:pPr marL="0" indent="0">
              <a:lnSpc>
                <a:spcPct val="90000"/>
              </a:lnSpc>
              <a:buNone/>
            </a:pPr>
            <a:r>
              <a:rPr lang="en-GB" sz="1800" b="1" dirty="0">
                <a:latin typeface="Calibri Light" panose="020F0302020204030204" pitchFamily="34" charset="0"/>
                <a:cs typeface="Calibri Light" panose="020F0302020204030204" pitchFamily="34" charset="0"/>
              </a:rPr>
              <a:t>Segmenting to spell</a:t>
            </a:r>
          </a:p>
          <a:p>
            <a:pPr>
              <a:lnSpc>
                <a:spcPct val="90000"/>
              </a:lnSpc>
            </a:pPr>
            <a:r>
              <a:rPr lang="en-GB" sz="1800" b="1" dirty="0">
                <a:latin typeface="Calibri Light" panose="020F0302020204030204" pitchFamily="34" charset="0"/>
                <a:cs typeface="Calibri Light" panose="020F0302020204030204" pitchFamily="34" charset="0"/>
              </a:rPr>
              <a:t>cat = c-a-t</a:t>
            </a:r>
            <a:r>
              <a:rPr lang="en-GB" sz="1800" dirty="0">
                <a:latin typeface="Calibri Light" panose="020F0302020204030204" pitchFamily="34" charset="0"/>
                <a:cs typeface="Calibri Light" panose="020F0302020204030204" pitchFamily="34" charset="0"/>
              </a:rPr>
              <a:t>. The whole word is spoken aloud and then broken up into its sounds (phonemes) </a:t>
            </a:r>
            <a:endParaRPr lang="en-GB" sz="1800" dirty="0"/>
          </a:p>
        </p:txBody>
      </p:sp>
    </p:spTree>
    <p:extLst>
      <p:ext uri="{BB962C8B-B14F-4D97-AF65-F5344CB8AC3E}">
        <p14:creationId xmlns:p14="http://schemas.microsoft.com/office/powerpoint/2010/main" val="559284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EAC0-023B-46EE-4ABF-2407E4F2F686}"/>
              </a:ext>
            </a:extLst>
          </p:cNvPr>
          <p:cNvSpPr>
            <a:spLocks noGrp="1"/>
          </p:cNvSpPr>
          <p:nvPr>
            <p:ph type="title"/>
          </p:nvPr>
        </p:nvSpPr>
        <p:spPr>
          <a:xfrm>
            <a:off x="963930" y="548681"/>
            <a:ext cx="7208470" cy="936103"/>
          </a:xfrm>
        </p:spPr>
        <p:txBody>
          <a:bodyPr anchor="ctr">
            <a:normAutofit fontScale="90000"/>
          </a:bodyPr>
          <a:lstStyle/>
          <a:p>
            <a:r>
              <a:rPr lang="en-GB" sz="6300" dirty="0">
                <a:latin typeface="Calibri" panose="020F0502020204030204" pitchFamily="34" charset="0"/>
                <a:cs typeface="Calibri" panose="020F0502020204030204" pitchFamily="34" charset="0"/>
              </a:rPr>
              <a:t>Ways to help at home</a:t>
            </a:r>
          </a:p>
        </p:txBody>
      </p:sp>
      <p:sp>
        <p:nvSpPr>
          <p:cNvPr id="3" name="Content Placeholder 2">
            <a:extLst>
              <a:ext uri="{FF2B5EF4-FFF2-40B4-BE49-F238E27FC236}">
                <a16:creationId xmlns:a16="http://schemas.microsoft.com/office/drawing/2014/main" id="{BDF2387A-1EE0-61CC-F044-FCA318EF30BA}"/>
              </a:ext>
            </a:extLst>
          </p:cNvPr>
          <p:cNvSpPr>
            <a:spLocks noGrp="1"/>
          </p:cNvSpPr>
          <p:nvPr>
            <p:ph idx="1"/>
          </p:nvPr>
        </p:nvSpPr>
        <p:spPr>
          <a:xfrm>
            <a:off x="978843" y="1484784"/>
            <a:ext cx="6848430" cy="4824536"/>
          </a:xfrm>
        </p:spPr>
        <p:txBody>
          <a:bodyPr anchor="t">
            <a:normAutofit lnSpcReduction="10000"/>
          </a:bodyPr>
          <a:lstStyle/>
          <a:p>
            <a:pPr>
              <a:lnSpc>
                <a:spcPct val="90000"/>
              </a:lnSpc>
            </a:pPr>
            <a:r>
              <a:rPr lang="en-GB" sz="1600" b="1" dirty="0">
                <a:latin typeface="Calibri Light" panose="020F0302020204030204" pitchFamily="34" charset="0"/>
                <a:cs typeface="Calibri Light" panose="020F0302020204030204" pitchFamily="34" charset="0"/>
              </a:rPr>
              <a:t>Ways you can support your children at home </a:t>
            </a:r>
            <a:endParaRPr lang="en-GB" sz="1600" dirty="0">
              <a:latin typeface="Calibri Light" panose="020F0302020204030204" pitchFamily="34" charset="0"/>
              <a:cs typeface="Calibri Light" panose="020F0302020204030204" pitchFamily="34" charset="0"/>
            </a:endParaRPr>
          </a:p>
          <a:p>
            <a:pPr>
              <a:lnSpc>
                <a:spcPct val="90000"/>
              </a:lnSpc>
            </a:pPr>
            <a:r>
              <a:rPr lang="en-GB" sz="1600" b="1" dirty="0">
                <a:latin typeface="Calibri Light" panose="020F0302020204030204" pitchFamily="34" charset="0"/>
                <a:cs typeface="Calibri Light" panose="020F0302020204030204" pitchFamily="34" charset="0"/>
              </a:rPr>
              <a:t>Sound-talking </a:t>
            </a:r>
            <a:endParaRPr lang="en-GB" sz="1600" dirty="0">
              <a:latin typeface="Calibri Light" panose="020F0302020204030204" pitchFamily="34" charset="0"/>
              <a:cs typeface="Calibri Light" panose="020F0302020204030204" pitchFamily="34" charset="0"/>
            </a:endParaRPr>
          </a:p>
          <a:p>
            <a:pPr>
              <a:lnSpc>
                <a:spcPct val="90000"/>
              </a:lnSpc>
            </a:pPr>
            <a:r>
              <a:rPr lang="en-GB" sz="1600" dirty="0">
                <a:latin typeface="Calibri Light" panose="020F0302020204030204" pitchFamily="34" charset="0"/>
                <a:cs typeface="Calibri Light" panose="020F0302020204030204" pitchFamily="34" charset="0"/>
              </a:rPr>
              <a:t>Find real objects around your home that have three phonemes (sounds) and practise ‘sound talk’. First, just let them listen, then see if they will join in, for example, saying: </a:t>
            </a:r>
          </a:p>
          <a:p>
            <a:pPr>
              <a:lnSpc>
                <a:spcPct val="90000"/>
              </a:lnSpc>
            </a:pPr>
            <a:r>
              <a:rPr lang="en-GB" sz="1600" dirty="0">
                <a:latin typeface="Calibri Light" panose="020F0302020204030204" pitchFamily="34" charset="0"/>
                <a:cs typeface="Calibri Light" panose="020F0302020204030204" pitchFamily="34" charset="0"/>
              </a:rPr>
              <a:t>‘I spy a p-e-g – peg.’ </a:t>
            </a:r>
          </a:p>
          <a:p>
            <a:pPr>
              <a:lnSpc>
                <a:spcPct val="90000"/>
              </a:lnSpc>
            </a:pPr>
            <a:r>
              <a:rPr lang="en-GB" sz="1600" dirty="0">
                <a:latin typeface="Calibri Light" panose="020F0302020204030204" pitchFamily="34" charset="0"/>
                <a:cs typeface="Calibri Light" panose="020F0302020204030204" pitchFamily="34" charset="0"/>
              </a:rPr>
              <a:t>‘I spy a c-u-p – cup.’ </a:t>
            </a:r>
          </a:p>
          <a:p>
            <a:pPr>
              <a:lnSpc>
                <a:spcPct val="90000"/>
              </a:lnSpc>
            </a:pPr>
            <a:r>
              <a:rPr lang="en-GB" sz="1600" dirty="0">
                <a:latin typeface="Calibri Light" panose="020F0302020204030204" pitchFamily="34" charset="0"/>
                <a:cs typeface="Calibri Light" panose="020F0302020204030204" pitchFamily="34" charset="0"/>
              </a:rPr>
              <a:t>‘Where’s your other s-o-ck – sock?’ </a:t>
            </a:r>
          </a:p>
          <a:p>
            <a:pPr>
              <a:lnSpc>
                <a:spcPct val="90000"/>
              </a:lnSpc>
            </a:pPr>
            <a:r>
              <a:rPr lang="en-GB" sz="1600" dirty="0">
                <a:latin typeface="Calibri Light" panose="020F0302020204030204" pitchFamily="34" charset="0"/>
                <a:cs typeface="Calibri Light" panose="020F0302020204030204" pitchFamily="34" charset="0"/>
              </a:rPr>
              <a:t>‘Simon says – put your hands on your h-</a:t>
            </a:r>
            <a:r>
              <a:rPr lang="en-GB" sz="1600" dirty="0" err="1">
                <a:latin typeface="Calibri Light" panose="020F0302020204030204" pitchFamily="34" charset="0"/>
                <a:cs typeface="Calibri Light" panose="020F0302020204030204" pitchFamily="34" charset="0"/>
              </a:rPr>
              <a:t>ea</a:t>
            </a:r>
            <a:r>
              <a:rPr lang="en-GB" sz="1600" dirty="0">
                <a:latin typeface="Calibri Light" panose="020F0302020204030204" pitchFamily="34" charset="0"/>
                <a:cs typeface="Calibri Light" panose="020F0302020204030204" pitchFamily="34" charset="0"/>
              </a:rPr>
              <a:t>-d.’ </a:t>
            </a:r>
          </a:p>
          <a:p>
            <a:pPr>
              <a:lnSpc>
                <a:spcPct val="90000"/>
              </a:lnSpc>
            </a:pPr>
            <a:endParaRPr lang="en-GB" sz="1600" dirty="0">
              <a:latin typeface="Calibri Light" panose="020F0302020204030204" pitchFamily="34" charset="0"/>
              <a:cs typeface="Calibri Light" panose="020F0302020204030204" pitchFamily="34" charset="0"/>
            </a:endParaRPr>
          </a:p>
          <a:p>
            <a:pPr>
              <a:lnSpc>
                <a:spcPct val="90000"/>
              </a:lnSpc>
            </a:pPr>
            <a:r>
              <a:rPr lang="en-GB" sz="1600" dirty="0">
                <a:latin typeface="Calibri Light" panose="020F0302020204030204" pitchFamily="34" charset="0"/>
                <a:cs typeface="Calibri Light" panose="020F0302020204030204" pitchFamily="34" charset="0"/>
              </a:rPr>
              <a:t>Try breaking down simple words when you are giving instructions or</a:t>
            </a:r>
          </a:p>
          <a:p>
            <a:pPr marL="363538" indent="0">
              <a:lnSpc>
                <a:spcPct val="90000"/>
              </a:lnSpc>
              <a:buNone/>
            </a:pPr>
            <a:r>
              <a:rPr lang="en-GB" sz="1600" dirty="0">
                <a:latin typeface="Calibri Light" panose="020F0302020204030204" pitchFamily="34" charset="0"/>
                <a:cs typeface="Calibri Light" panose="020F0302020204030204" pitchFamily="34" charset="0"/>
              </a:rPr>
              <a:t>asking questions, such as</a:t>
            </a:r>
          </a:p>
          <a:p>
            <a:pPr marL="363538" indent="0">
              <a:lnSpc>
                <a:spcPct val="90000"/>
              </a:lnSpc>
              <a:buNone/>
            </a:pPr>
            <a:r>
              <a:rPr lang="en-GB" sz="1600" dirty="0">
                <a:latin typeface="Calibri Light" panose="020F0302020204030204" pitchFamily="34" charset="0"/>
                <a:cs typeface="Calibri Light" panose="020F0302020204030204" pitchFamily="34" charset="0"/>
              </a:rPr>
              <a:t>“Can you find your h-a-t (hat)?”</a:t>
            </a:r>
          </a:p>
          <a:p>
            <a:pPr marL="363538" indent="0">
              <a:lnSpc>
                <a:spcPct val="90000"/>
              </a:lnSpc>
              <a:buNone/>
            </a:pPr>
            <a:r>
              <a:rPr lang="en-GB" sz="1600" dirty="0">
                <a:latin typeface="Calibri Light" panose="020F0302020204030204" pitchFamily="34" charset="0"/>
                <a:cs typeface="Calibri Light" panose="020F0302020204030204" pitchFamily="34" charset="0"/>
              </a:rPr>
              <a:t>“Where is the c-a-t (cat)?”</a:t>
            </a:r>
          </a:p>
          <a:p>
            <a:pPr marL="363538" indent="0">
              <a:lnSpc>
                <a:spcPct val="90000"/>
              </a:lnSpc>
              <a:buNone/>
            </a:pPr>
            <a:r>
              <a:rPr lang="en-GB" sz="1600" dirty="0">
                <a:latin typeface="Calibri Light" panose="020F0302020204030204" pitchFamily="34" charset="0"/>
                <a:cs typeface="Calibri Light" panose="020F0302020204030204" pitchFamily="34" charset="0"/>
              </a:rPr>
              <a:t>“Sit on the s-</a:t>
            </a:r>
            <a:r>
              <a:rPr lang="en-GB" sz="1600" dirty="0" err="1">
                <a:latin typeface="Calibri Light" panose="020F0302020204030204" pitchFamily="34" charset="0"/>
                <a:cs typeface="Calibri Light" panose="020F0302020204030204" pitchFamily="34" charset="0"/>
              </a:rPr>
              <a:t>ea</a:t>
            </a:r>
            <a:r>
              <a:rPr lang="en-GB" sz="1600" dirty="0">
                <a:latin typeface="Calibri Light" panose="020F0302020204030204" pitchFamily="34" charset="0"/>
                <a:cs typeface="Calibri Light" panose="020F0302020204030204" pitchFamily="34" charset="0"/>
              </a:rPr>
              <a:t>-t (seat).”</a:t>
            </a:r>
          </a:p>
          <a:p>
            <a:pPr marL="363538" indent="0">
              <a:lnSpc>
                <a:spcPct val="90000"/>
              </a:lnSpc>
              <a:buNone/>
            </a:pPr>
            <a:r>
              <a:rPr lang="en-GB" sz="1600" dirty="0">
                <a:latin typeface="Calibri Light" panose="020F0302020204030204" pitchFamily="34" charset="0"/>
                <a:cs typeface="Calibri Light" panose="020F0302020204030204" pitchFamily="34" charset="0"/>
              </a:rPr>
              <a:t>“Eat your f-</a:t>
            </a:r>
            <a:r>
              <a:rPr lang="en-GB" sz="1600" dirty="0" err="1">
                <a:latin typeface="Calibri Light" panose="020F0302020204030204" pitchFamily="34" charset="0"/>
                <a:cs typeface="Calibri Light" panose="020F0302020204030204" pitchFamily="34" charset="0"/>
              </a:rPr>
              <a:t>oo</a:t>
            </a:r>
            <a:r>
              <a:rPr lang="en-GB" sz="1600" dirty="0">
                <a:latin typeface="Calibri Light" panose="020F0302020204030204" pitchFamily="34" charset="0"/>
                <a:cs typeface="Calibri Light" panose="020F0302020204030204" pitchFamily="34" charset="0"/>
              </a:rPr>
              <a:t>-d (food).”</a:t>
            </a:r>
          </a:p>
          <a:p>
            <a:pPr>
              <a:lnSpc>
                <a:spcPct val="90000"/>
              </a:lnSpc>
            </a:pPr>
            <a:endParaRPr lang="en-GB" sz="1000" dirty="0"/>
          </a:p>
        </p:txBody>
      </p:sp>
    </p:spTree>
    <p:extLst>
      <p:ext uri="{BB962C8B-B14F-4D97-AF65-F5344CB8AC3E}">
        <p14:creationId xmlns:p14="http://schemas.microsoft.com/office/powerpoint/2010/main" val="2056136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1583" b="-1"/>
          <a:stretch/>
        </p:blipFill>
        <p:spPr>
          <a:xfrm>
            <a:off x="466251" y="623267"/>
            <a:ext cx="4107942" cy="3383280"/>
          </a:xfrm>
          <a:prstGeom prst="rect">
            <a:avLst/>
          </a:prstGeom>
        </p:spPr>
      </p:pic>
      <p:sp>
        <p:nvSpPr>
          <p:cNvPr id="5" name="Title 1"/>
          <p:cNvSpPr>
            <a:spLocks noGrp="1"/>
          </p:cNvSpPr>
          <p:nvPr>
            <p:ph type="title"/>
          </p:nvPr>
        </p:nvSpPr>
        <p:spPr>
          <a:xfrm>
            <a:off x="5167374" y="821205"/>
            <a:ext cx="3163604" cy="1167636"/>
          </a:xfrm>
        </p:spPr>
        <p:txBody>
          <a:bodyPr>
            <a:normAutofit fontScale="90000"/>
          </a:bodyPr>
          <a:lstStyle/>
          <a:p>
            <a:pPr algn="ctr"/>
            <a:r>
              <a:rPr lang="en-GB" sz="4700" b="1" dirty="0">
                <a:latin typeface="Calibri" panose="020F0502020204030204" pitchFamily="34" charset="0"/>
                <a:cs typeface="Calibri" panose="020F0502020204030204" pitchFamily="34" charset="0"/>
              </a:rPr>
              <a:t>Time to Read</a:t>
            </a:r>
          </a:p>
        </p:txBody>
      </p:sp>
      <p:sp>
        <p:nvSpPr>
          <p:cNvPr id="3" name="Content Placeholder 2"/>
          <p:cNvSpPr>
            <a:spLocks noGrp="1"/>
          </p:cNvSpPr>
          <p:nvPr>
            <p:ph idx="1"/>
          </p:nvPr>
        </p:nvSpPr>
        <p:spPr>
          <a:xfrm>
            <a:off x="5219822" y="2125366"/>
            <a:ext cx="2972774" cy="4105791"/>
          </a:xfrm>
        </p:spPr>
        <p:txBody>
          <a:bodyPr anchor="t">
            <a:normAutofit fontScale="47500" lnSpcReduction="20000"/>
          </a:bodyPr>
          <a:lstStyle/>
          <a:p>
            <a:pPr marL="0" indent="0">
              <a:lnSpc>
                <a:spcPct val="90000"/>
              </a:lnSpc>
              <a:buNone/>
            </a:pPr>
            <a:r>
              <a:rPr lang="en-GB" sz="4300" dirty="0">
                <a:latin typeface="Calibri Light" panose="020F0302020204030204" pitchFamily="34" charset="0"/>
                <a:cs typeface="Calibri Light" panose="020F0302020204030204" pitchFamily="34" charset="0"/>
              </a:rPr>
              <a:t>Sharing books and stories with your child is fun!</a:t>
            </a:r>
          </a:p>
          <a:p>
            <a:pPr marL="0" indent="0">
              <a:lnSpc>
                <a:spcPct val="90000"/>
              </a:lnSpc>
              <a:buNone/>
            </a:pPr>
            <a:r>
              <a:rPr lang="en-GB" sz="4300" dirty="0">
                <a:latin typeface="Calibri Light" panose="020F0302020204030204" pitchFamily="34" charset="0"/>
                <a:cs typeface="Calibri Light" panose="020F0302020204030204" pitchFamily="34" charset="0"/>
              </a:rPr>
              <a:t>It is a great way to build special memories and moments with your child. It also helps children:</a:t>
            </a:r>
          </a:p>
          <a:p>
            <a:pPr>
              <a:lnSpc>
                <a:spcPct val="90000"/>
              </a:lnSpc>
            </a:pPr>
            <a:r>
              <a:rPr lang="en-GB" sz="4300" dirty="0">
                <a:latin typeface="Calibri Light" panose="020F0302020204030204" pitchFamily="34" charset="0"/>
                <a:cs typeface="Calibri Light" panose="020F0302020204030204" pitchFamily="34" charset="0"/>
              </a:rPr>
              <a:t>Understand the world around them</a:t>
            </a:r>
          </a:p>
          <a:p>
            <a:pPr>
              <a:lnSpc>
                <a:spcPct val="90000"/>
              </a:lnSpc>
            </a:pPr>
            <a:r>
              <a:rPr lang="en-GB" sz="4300" dirty="0">
                <a:latin typeface="Calibri Light" panose="020F0302020204030204" pitchFamily="34" charset="0"/>
                <a:cs typeface="Calibri Light" panose="020F0302020204030204" pitchFamily="34" charset="0"/>
              </a:rPr>
              <a:t>Develop vocabulary and learn new words that you would not use in everyday conversations</a:t>
            </a:r>
          </a:p>
          <a:p>
            <a:r>
              <a:rPr lang="en-GB" sz="4300" dirty="0">
                <a:latin typeface="Calibri Light" panose="020F0302020204030204" pitchFamily="34" charset="0"/>
                <a:cs typeface="Calibri Light" panose="020F0302020204030204" pitchFamily="34" charset="0"/>
              </a:rPr>
              <a:t>Different books to explore. </a:t>
            </a:r>
          </a:p>
          <a:p>
            <a:pPr marL="0" indent="0">
              <a:lnSpc>
                <a:spcPct val="90000"/>
              </a:lnSpc>
              <a:buNone/>
            </a:pPr>
            <a:endParaRPr lang="en-GB" sz="4300" dirty="0">
              <a:latin typeface="Calibri Light" panose="020F0302020204030204" pitchFamily="34" charset="0"/>
              <a:cs typeface="Calibri Light" panose="020F0302020204030204" pitchFamily="34" charset="0"/>
            </a:endParaRPr>
          </a:p>
          <a:p>
            <a:pPr marL="0" indent="0">
              <a:lnSpc>
                <a:spcPct val="90000"/>
              </a:lnSpc>
              <a:buNone/>
            </a:pPr>
            <a:endParaRPr lang="en-GB" sz="4300" dirty="0">
              <a:latin typeface="Arial Rounded MT Bold" panose="020F0704030504030204" pitchFamily="34" charset="0"/>
            </a:endParaRPr>
          </a:p>
          <a:p>
            <a:pPr marL="0" indent="0">
              <a:lnSpc>
                <a:spcPct val="90000"/>
              </a:lnSpc>
              <a:buNone/>
            </a:pPr>
            <a:endParaRPr lang="en-GB" sz="4300" dirty="0">
              <a:latin typeface="Arial Rounded MT Bold" panose="020F0704030504030204" pitchFamily="34" charset="0"/>
            </a:endParaRPr>
          </a:p>
          <a:p>
            <a:pPr marL="0" indent="0">
              <a:lnSpc>
                <a:spcPct val="90000"/>
              </a:lnSpc>
              <a:buNone/>
            </a:pPr>
            <a:endParaRPr lang="en-GB" sz="4300" dirty="0">
              <a:latin typeface="Arial Rounded MT Bold" panose="020F0704030504030204" pitchFamily="34" charset="0"/>
            </a:endParaRPr>
          </a:p>
          <a:p>
            <a:pPr marL="0" indent="0">
              <a:lnSpc>
                <a:spcPct val="90000"/>
              </a:lnSpc>
              <a:buNone/>
            </a:pPr>
            <a:endParaRPr lang="en-GB" sz="1200" dirty="0">
              <a:latin typeface="Arial Rounded MT Bold" panose="020F0704030504030204" pitchFamily="34" charset="0"/>
            </a:endParaRPr>
          </a:p>
        </p:txBody>
      </p:sp>
      <p:sp>
        <p:nvSpPr>
          <p:cNvPr id="7" name="AutoShape 2" descr="Image result for child TALKING"/>
          <p:cNvSpPr>
            <a:spLocks noChangeAspect="1" noChangeArrowheads="1"/>
          </p:cNvSpPr>
          <p:nvPr/>
        </p:nvSpPr>
        <p:spPr bwMode="auto">
          <a:xfrm>
            <a:off x="-31750" y="-136525"/>
            <a:ext cx="1867446" cy="18674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a:extLst>
              <a:ext uri="{FF2B5EF4-FFF2-40B4-BE49-F238E27FC236}">
                <a16:creationId xmlns:a16="http://schemas.microsoft.com/office/drawing/2014/main" id="{6221999C-EFA1-6F6A-543D-736F9A278B1B}"/>
              </a:ext>
            </a:extLst>
          </p:cNvPr>
          <p:cNvSpPr txBox="1"/>
          <p:nvPr/>
        </p:nvSpPr>
        <p:spPr>
          <a:xfrm>
            <a:off x="227295" y="4132203"/>
            <a:ext cx="4585854" cy="2308324"/>
          </a:xfrm>
          <a:prstGeom prst="rect">
            <a:avLst/>
          </a:prstGeom>
          <a:noFill/>
        </p:spPr>
        <p:txBody>
          <a:bodyPr wrap="square">
            <a:spAutoFit/>
          </a:bodyPr>
          <a:lstStyle/>
          <a:p>
            <a:r>
              <a:rPr lang="en-GB" dirty="0">
                <a:latin typeface="Calibri Light" panose="020F0302020204030204" pitchFamily="34" charset="0"/>
                <a:cs typeface="Calibri Light" panose="020F0302020204030204" pitchFamily="34" charset="0"/>
              </a:rPr>
              <a:t>Different books to explore:</a:t>
            </a:r>
          </a:p>
          <a:p>
            <a:r>
              <a:rPr lang="en-GB" dirty="0">
                <a:latin typeface="Calibri Light" panose="020F0302020204030204" pitchFamily="34" charset="0"/>
                <a:cs typeface="Calibri Light" panose="020F0302020204030204" pitchFamily="34" charset="0"/>
              </a:rPr>
              <a:t>Sensory stories – give the children a sense to feel the story as well as listen to it. </a:t>
            </a:r>
          </a:p>
          <a:p>
            <a:pPr lvl="1"/>
            <a:r>
              <a:rPr lang="en-GB" dirty="0">
                <a:latin typeface="Calibri Light" panose="020F0302020204030204" pitchFamily="34" charset="0"/>
                <a:cs typeface="Calibri Light" panose="020F0302020204030204" pitchFamily="34" charset="0"/>
              </a:rPr>
              <a:t>Find key words/events on each page to have a sensory activity for.</a:t>
            </a:r>
          </a:p>
          <a:p>
            <a:pPr lvl="1"/>
            <a:r>
              <a:rPr lang="en-GB" dirty="0">
                <a:latin typeface="Calibri Light" panose="020F0302020204030204" pitchFamily="34" charset="0"/>
                <a:cs typeface="Calibri Light" panose="020F0302020204030204" pitchFamily="34" charset="0"/>
              </a:rPr>
              <a:t>Think about all the senses- sight/smell/taste/touch/sound/movement.</a:t>
            </a:r>
          </a:p>
          <a:p>
            <a:pPr marL="457200" lvl="1" indent="0">
              <a:buNone/>
            </a:pPr>
            <a:r>
              <a:rPr lang="en-GB"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272490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514C-F707-3EE6-6BB1-0485BBCD8AA3}"/>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EBD424AF-B18C-3D04-FF87-F9FE3D70CD06}"/>
              </a:ext>
            </a:extLst>
          </p:cNvPr>
          <p:cNvPicPr>
            <a:picLocks noGrp="1" noChangeAspect="1"/>
          </p:cNvPicPr>
          <p:nvPr>
            <p:ph idx="1"/>
          </p:nvPr>
        </p:nvPicPr>
        <p:blipFill>
          <a:blip r:embed="rId2"/>
          <a:stretch>
            <a:fillRect/>
          </a:stretch>
        </p:blipFill>
        <p:spPr>
          <a:xfrm>
            <a:off x="0" y="0"/>
            <a:ext cx="9160406" cy="6819639"/>
          </a:xfrm>
        </p:spPr>
      </p:pic>
    </p:spTree>
    <p:extLst>
      <p:ext uri="{BB962C8B-B14F-4D97-AF65-F5344CB8AC3E}">
        <p14:creationId xmlns:p14="http://schemas.microsoft.com/office/powerpoint/2010/main" val="402710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AD55-4158-643D-1015-73553666B68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B99C19F-E591-E2D2-6089-69F513B11565}"/>
              </a:ext>
            </a:extLst>
          </p:cNvPr>
          <p:cNvPicPr>
            <a:picLocks noGrp="1" noChangeAspect="1"/>
          </p:cNvPicPr>
          <p:nvPr>
            <p:ph idx="1"/>
          </p:nvPr>
        </p:nvPicPr>
        <p:blipFill>
          <a:blip r:embed="rId2"/>
          <a:stretch>
            <a:fillRect/>
          </a:stretch>
        </p:blipFill>
        <p:spPr>
          <a:xfrm>
            <a:off x="-81835" y="5358"/>
            <a:ext cx="9307670" cy="6921876"/>
          </a:xfrm>
        </p:spPr>
      </p:pic>
    </p:spTree>
    <p:extLst>
      <p:ext uri="{BB962C8B-B14F-4D97-AF65-F5344CB8AC3E}">
        <p14:creationId xmlns:p14="http://schemas.microsoft.com/office/powerpoint/2010/main" val="141899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1B80-694E-D59E-A3C6-B812E743F00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771440E3-5C45-EE9E-CDCE-55DBAC865828}"/>
              </a:ext>
            </a:extLst>
          </p:cNvPr>
          <p:cNvPicPr>
            <a:picLocks noGrp="1" noChangeAspect="1"/>
          </p:cNvPicPr>
          <p:nvPr>
            <p:ph idx="1"/>
          </p:nvPr>
        </p:nvPicPr>
        <p:blipFill>
          <a:blip r:embed="rId2"/>
          <a:stretch>
            <a:fillRect/>
          </a:stretch>
        </p:blipFill>
        <p:spPr>
          <a:xfrm>
            <a:off x="-28683" y="0"/>
            <a:ext cx="9172683" cy="6801308"/>
          </a:xfrm>
        </p:spPr>
      </p:pic>
    </p:spTree>
    <p:extLst>
      <p:ext uri="{BB962C8B-B14F-4D97-AF65-F5344CB8AC3E}">
        <p14:creationId xmlns:p14="http://schemas.microsoft.com/office/powerpoint/2010/main" val="2478789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E314-2998-2CFB-C769-607924D263D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F64CBCE9-4161-2EBD-A6E0-C5C869005BDB}"/>
              </a:ext>
            </a:extLst>
          </p:cNvPr>
          <p:cNvPicPr>
            <a:picLocks noGrp="1" noChangeAspect="1"/>
          </p:cNvPicPr>
          <p:nvPr>
            <p:ph idx="1"/>
          </p:nvPr>
        </p:nvPicPr>
        <p:blipFill>
          <a:blip r:embed="rId2"/>
          <a:stretch>
            <a:fillRect/>
          </a:stretch>
        </p:blipFill>
        <p:spPr>
          <a:xfrm>
            <a:off x="-87623" y="40145"/>
            <a:ext cx="9319245" cy="6822469"/>
          </a:xfrm>
        </p:spPr>
      </p:pic>
    </p:spTree>
    <p:extLst>
      <p:ext uri="{BB962C8B-B14F-4D97-AF65-F5344CB8AC3E}">
        <p14:creationId xmlns:p14="http://schemas.microsoft.com/office/powerpoint/2010/main" val="361642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89E3-C83F-9E50-AF70-5605D784EA03}"/>
              </a:ext>
            </a:extLst>
          </p:cNvPr>
          <p:cNvSpPr>
            <a:spLocks noGrp="1"/>
          </p:cNvSpPr>
          <p:nvPr>
            <p:ph type="title"/>
          </p:nvPr>
        </p:nvSpPr>
        <p:spPr/>
        <p:txBody>
          <a:bodyPr/>
          <a:lstStyle/>
          <a:p>
            <a:endParaRPr lang="en-GB" dirty="0"/>
          </a:p>
        </p:txBody>
      </p:sp>
      <p:pic>
        <p:nvPicPr>
          <p:cNvPr id="7" name="Content Placeholder 6">
            <a:extLst>
              <a:ext uri="{FF2B5EF4-FFF2-40B4-BE49-F238E27FC236}">
                <a16:creationId xmlns:a16="http://schemas.microsoft.com/office/drawing/2014/main" id="{7D9FEDD8-E470-C5D6-2B3E-1319313605E3}"/>
              </a:ext>
            </a:extLst>
          </p:cNvPr>
          <p:cNvPicPr>
            <a:picLocks noGrp="1" noChangeAspect="1"/>
          </p:cNvPicPr>
          <p:nvPr>
            <p:ph idx="1"/>
          </p:nvPr>
        </p:nvPicPr>
        <p:blipFill>
          <a:blip r:embed="rId2"/>
          <a:stretch>
            <a:fillRect/>
          </a:stretch>
        </p:blipFill>
        <p:spPr>
          <a:xfrm>
            <a:off x="2731663" y="4863"/>
            <a:ext cx="3680674" cy="1925538"/>
          </a:xfrm>
        </p:spPr>
      </p:pic>
      <p:pic>
        <p:nvPicPr>
          <p:cNvPr id="9" name="Picture 8">
            <a:extLst>
              <a:ext uri="{FF2B5EF4-FFF2-40B4-BE49-F238E27FC236}">
                <a16:creationId xmlns:a16="http://schemas.microsoft.com/office/drawing/2014/main" id="{1F7F32B6-FCED-002C-0501-6B5903AFB010}"/>
              </a:ext>
            </a:extLst>
          </p:cNvPr>
          <p:cNvPicPr>
            <a:picLocks noChangeAspect="1"/>
          </p:cNvPicPr>
          <p:nvPr/>
        </p:nvPicPr>
        <p:blipFill>
          <a:blip r:embed="rId3"/>
          <a:stretch>
            <a:fillRect/>
          </a:stretch>
        </p:blipFill>
        <p:spPr>
          <a:xfrm>
            <a:off x="5198591" y="2027238"/>
            <a:ext cx="3680675" cy="1933776"/>
          </a:xfrm>
          <a:prstGeom prst="rect">
            <a:avLst/>
          </a:prstGeom>
        </p:spPr>
      </p:pic>
      <p:pic>
        <p:nvPicPr>
          <p:cNvPr id="11" name="Picture 10">
            <a:extLst>
              <a:ext uri="{FF2B5EF4-FFF2-40B4-BE49-F238E27FC236}">
                <a16:creationId xmlns:a16="http://schemas.microsoft.com/office/drawing/2014/main" id="{607B535C-9646-6715-D03B-11598C3E612F}"/>
              </a:ext>
            </a:extLst>
          </p:cNvPr>
          <p:cNvPicPr>
            <a:picLocks noChangeAspect="1"/>
          </p:cNvPicPr>
          <p:nvPr/>
        </p:nvPicPr>
        <p:blipFill>
          <a:blip r:embed="rId4"/>
          <a:stretch>
            <a:fillRect/>
          </a:stretch>
        </p:blipFill>
        <p:spPr>
          <a:xfrm>
            <a:off x="194370" y="4102695"/>
            <a:ext cx="4171950" cy="2305050"/>
          </a:xfrm>
          <a:prstGeom prst="rect">
            <a:avLst/>
          </a:prstGeom>
        </p:spPr>
      </p:pic>
      <p:pic>
        <p:nvPicPr>
          <p:cNvPr id="13" name="Picture 12">
            <a:extLst>
              <a:ext uri="{FF2B5EF4-FFF2-40B4-BE49-F238E27FC236}">
                <a16:creationId xmlns:a16="http://schemas.microsoft.com/office/drawing/2014/main" id="{F74BA46B-C362-0844-2E15-D1557C05F98B}"/>
              </a:ext>
            </a:extLst>
          </p:cNvPr>
          <p:cNvPicPr>
            <a:picLocks noChangeAspect="1"/>
          </p:cNvPicPr>
          <p:nvPr/>
        </p:nvPicPr>
        <p:blipFill>
          <a:blip r:embed="rId5"/>
          <a:stretch>
            <a:fillRect/>
          </a:stretch>
        </p:blipFill>
        <p:spPr>
          <a:xfrm>
            <a:off x="4499570" y="4153966"/>
            <a:ext cx="4171950" cy="2346723"/>
          </a:xfrm>
          <a:prstGeom prst="rect">
            <a:avLst/>
          </a:prstGeom>
        </p:spPr>
      </p:pic>
      <p:pic>
        <p:nvPicPr>
          <p:cNvPr id="15" name="Picture 14">
            <a:extLst>
              <a:ext uri="{FF2B5EF4-FFF2-40B4-BE49-F238E27FC236}">
                <a16:creationId xmlns:a16="http://schemas.microsoft.com/office/drawing/2014/main" id="{66A5C4BF-DBD0-8391-3064-77797939433E}"/>
              </a:ext>
            </a:extLst>
          </p:cNvPr>
          <p:cNvPicPr>
            <a:picLocks noChangeAspect="1"/>
          </p:cNvPicPr>
          <p:nvPr/>
        </p:nvPicPr>
        <p:blipFill>
          <a:blip r:embed="rId6"/>
          <a:stretch>
            <a:fillRect/>
          </a:stretch>
        </p:blipFill>
        <p:spPr>
          <a:xfrm>
            <a:off x="1403648" y="1998663"/>
            <a:ext cx="3794943" cy="2140737"/>
          </a:xfrm>
          <a:prstGeom prst="rect">
            <a:avLst/>
          </a:prstGeom>
        </p:spPr>
      </p:pic>
    </p:spTree>
    <p:extLst>
      <p:ext uri="{BB962C8B-B14F-4D97-AF65-F5344CB8AC3E}">
        <p14:creationId xmlns:p14="http://schemas.microsoft.com/office/powerpoint/2010/main" val="4021361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0862" y="457200"/>
            <a:ext cx="6400235"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GB"/>
          </a:p>
        </p:txBody>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9350" y="621793"/>
            <a:ext cx="6149085"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n-GB"/>
          </a:p>
        </p:txBody>
      </p:sp>
      <p:sp>
        <p:nvSpPr>
          <p:cNvPr id="2" name="Title 1">
            <a:extLst>
              <a:ext uri="{FF2B5EF4-FFF2-40B4-BE49-F238E27FC236}">
                <a16:creationId xmlns:a16="http://schemas.microsoft.com/office/drawing/2014/main" id="{BB71F389-92F9-A490-DA98-752743710128}"/>
              </a:ext>
            </a:extLst>
          </p:cNvPr>
          <p:cNvSpPr>
            <a:spLocks noGrp="1"/>
          </p:cNvSpPr>
          <p:nvPr>
            <p:ph type="title"/>
          </p:nvPr>
        </p:nvSpPr>
        <p:spPr>
          <a:xfrm>
            <a:off x="2883462" y="881210"/>
            <a:ext cx="5563443" cy="1517035"/>
          </a:xfrm>
        </p:spPr>
        <p:txBody>
          <a:bodyPr>
            <a:normAutofit/>
          </a:bodyPr>
          <a:lstStyle/>
          <a:p>
            <a:r>
              <a:rPr lang="en-GB" b="1" dirty="0">
                <a:solidFill>
                  <a:schemeClr val="tx1">
                    <a:lumMod val="75000"/>
                    <a:lumOff val="25000"/>
                  </a:schemeClr>
                </a:solidFill>
                <a:latin typeface="Calibri" panose="020F0502020204030204" pitchFamily="34" charset="0"/>
                <a:cs typeface="Calibri" panose="020F0502020204030204" pitchFamily="34" charset="0"/>
              </a:rPr>
              <a:t>Our English curriculum</a:t>
            </a:r>
          </a:p>
        </p:txBody>
      </p:sp>
      <p:sp>
        <p:nvSpPr>
          <p:cNvPr id="3" name="Content Placeholder 2">
            <a:extLst>
              <a:ext uri="{FF2B5EF4-FFF2-40B4-BE49-F238E27FC236}">
                <a16:creationId xmlns:a16="http://schemas.microsoft.com/office/drawing/2014/main" id="{1205165C-F79F-A9CA-704B-BFC2BD0E41CD}"/>
              </a:ext>
            </a:extLst>
          </p:cNvPr>
          <p:cNvSpPr>
            <a:spLocks noGrp="1"/>
          </p:cNvSpPr>
          <p:nvPr>
            <p:ph idx="1"/>
          </p:nvPr>
        </p:nvSpPr>
        <p:spPr>
          <a:xfrm>
            <a:off x="2883462" y="2626840"/>
            <a:ext cx="5433827" cy="3131777"/>
          </a:xfrm>
        </p:spPr>
        <p:txBody>
          <a:bodyPr>
            <a:normAutofit/>
          </a:bodyPr>
          <a:lstStyle/>
          <a:p>
            <a:pPr marL="0" indent="0">
              <a:buNone/>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This consists of:-</a:t>
            </a:r>
          </a:p>
          <a:p>
            <a:pPr marL="0" indent="0">
              <a:buNone/>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 </a:t>
            </a:r>
            <a:r>
              <a:rPr lang="en-GB" sz="2800" b="1" dirty="0">
                <a:solidFill>
                  <a:schemeClr val="tx1">
                    <a:lumMod val="75000"/>
                    <a:lumOff val="25000"/>
                  </a:schemeClr>
                </a:solidFill>
                <a:latin typeface="Calibri Light" panose="020F0302020204030204" pitchFamily="34" charset="0"/>
                <a:cs typeface="Calibri Light" panose="020F0302020204030204" pitchFamily="34" charset="0"/>
              </a:rPr>
              <a:t>Speaking and listening</a:t>
            </a:r>
          </a:p>
          <a:p>
            <a:pPr marL="0" indent="0">
              <a:buNone/>
            </a:pPr>
            <a:r>
              <a:rPr lang="en-GB" sz="2800" b="1" dirty="0">
                <a:solidFill>
                  <a:schemeClr val="tx1">
                    <a:lumMod val="75000"/>
                    <a:lumOff val="25000"/>
                  </a:schemeClr>
                </a:solidFill>
                <a:latin typeface="Calibri Light" panose="020F0302020204030204" pitchFamily="34" charset="0"/>
                <a:cs typeface="Calibri Light" panose="020F0302020204030204" pitchFamily="34" charset="0"/>
              </a:rPr>
              <a:t>* Reading</a:t>
            </a:r>
          </a:p>
          <a:p>
            <a:pPr marL="0" indent="0">
              <a:buNone/>
            </a:pPr>
            <a:r>
              <a:rPr lang="en-GB" sz="2800" b="1" dirty="0">
                <a:solidFill>
                  <a:schemeClr val="tx1">
                    <a:lumMod val="75000"/>
                    <a:lumOff val="25000"/>
                  </a:schemeClr>
                </a:solidFill>
                <a:latin typeface="Calibri Light" panose="020F0302020204030204" pitchFamily="34" charset="0"/>
                <a:cs typeface="Calibri Light" panose="020F0302020204030204" pitchFamily="34" charset="0"/>
              </a:rPr>
              <a:t>* Writing</a:t>
            </a:r>
          </a:p>
        </p:txBody>
      </p:sp>
    </p:spTree>
    <p:extLst>
      <p:ext uri="{BB962C8B-B14F-4D97-AF65-F5344CB8AC3E}">
        <p14:creationId xmlns:p14="http://schemas.microsoft.com/office/powerpoint/2010/main" val="1927967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8636-EAEA-6A98-F817-2545345B7819}"/>
              </a:ext>
            </a:extLst>
          </p:cNvPr>
          <p:cNvSpPr>
            <a:spLocks noGrp="1"/>
          </p:cNvSpPr>
          <p:nvPr>
            <p:ph type="title"/>
          </p:nvPr>
        </p:nvSpPr>
        <p:spPr>
          <a:xfrm>
            <a:off x="323528" y="1124744"/>
            <a:ext cx="5285669" cy="4384315"/>
          </a:xfrm>
        </p:spPr>
        <p:txBody>
          <a:bodyPr vert="horz" lIns="91440" tIns="45720" rIns="91440" bIns="45720" rtlCol="0" anchor="ctr">
            <a:normAutofit/>
          </a:bodyPr>
          <a:lstStyle/>
          <a:p>
            <a:pPr algn="l">
              <a:lnSpc>
                <a:spcPct val="90000"/>
              </a:lnSpc>
            </a:pPr>
            <a:r>
              <a:rPr lang="en-US" sz="2400" kern="1200" dirty="0">
                <a:solidFill>
                  <a:schemeClr val="tx1"/>
                </a:solidFill>
                <a:latin typeface="Calibri Light" panose="020F0302020204030204" pitchFamily="34" charset="0"/>
                <a:ea typeface="+mj-ea"/>
                <a:cs typeface="Calibri Light" panose="020F0302020204030204" pitchFamily="34" charset="0"/>
              </a:rPr>
              <a:t>At Springfield school, </a:t>
            </a:r>
            <a:r>
              <a:rPr lang="en-US" sz="2400" dirty="0">
                <a:solidFill>
                  <a:schemeClr val="tx1"/>
                </a:solidFill>
                <a:latin typeface="Calibri Light" panose="020F0302020204030204" pitchFamily="34" charset="0"/>
                <a:ea typeface="+mj-ea"/>
                <a:cs typeface="Calibri Light" panose="020F0302020204030204" pitchFamily="34" charset="0"/>
              </a:rPr>
              <a:t>we use the following </a:t>
            </a:r>
            <a:r>
              <a:rPr lang="en-US" sz="2400" kern="1200" dirty="0">
                <a:solidFill>
                  <a:schemeClr val="tx1"/>
                </a:solidFill>
                <a:latin typeface="Calibri Light" panose="020F0302020204030204" pitchFamily="34" charset="0"/>
                <a:ea typeface="+mj-ea"/>
                <a:cs typeface="Calibri Light" panose="020F0302020204030204" pitchFamily="34" charset="0"/>
              </a:rPr>
              <a:t>reading schemes:</a:t>
            </a:r>
            <a:br>
              <a:rPr lang="en-US" sz="2400" kern="1200" dirty="0">
                <a:solidFill>
                  <a:schemeClr val="tx1"/>
                </a:solidFill>
                <a:latin typeface="Calibri Light" panose="020F0302020204030204" pitchFamily="34" charset="0"/>
                <a:ea typeface="+mj-ea"/>
                <a:cs typeface="Calibri Light" panose="020F0302020204030204" pitchFamily="34" charset="0"/>
              </a:rPr>
            </a:br>
            <a:br>
              <a:rPr lang="en-US" sz="2400" kern="1200" dirty="0">
                <a:solidFill>
                  <a:schemeClr val="tx1"/>
                </a:solidFill>
                <a:latin typeface="Calibri Light" panose="020F0302020204030204" pitchFamily="34" charset="0"/>
                <a:ea typeface="+mj-ea"/>
                <a:cs typeface="Calibri Light" panose="020F0302020204030204" pitchFamily="34" charset="0"/>
              </a:rPr>
            </a:br>
            <a:r>
              <a:rPr lang="en-US" sz="2400" kern="1200" dirty="0">
                <a:solidFill>
                  <a:schemeClr val="tx1"/>
                </a:solidFill>
                <a:latin typeface="Calibri Light" panose="020F0302020204030204" pitchFamily="34" charset="0"/>
                <a:ea typeface="+mj-ea"/>
                <a:cs typeface="Calibri Light" panose="020F0302020204030204" pitchFamily="34" charset="0"/>
              </a:rPr>
              <a:t>Lower school – Twinkl</a:t>
            </a:r>
            <a:br>
              <a:rPr lang="en-US" sz="2400" kern="1200" dirty="0">
                <a:solidFill>
                  <a:schemeClr val="tx1"/>
                </a:solidFill>
                <a:latin typeface="Calibri Light" panose="020F0302020204030204" pitchFamily="34" charset="0"/>
                <a:ea typeface="+mj-ea"/>
                <a:cs typeface="Calibri Light" panose="020F0302020204030204" pitchFamily="34" charset="0"/>
              </a:rPr>
            </a:br>
            <a:br>
              <a:rPr lang="en-US" sz="2400" kern="1200" dirty="0">
                <a:solidFill>
                  <a:schemeClr val="tx1"/>
                </a:solidFill>
                <a:latin typeface="Calibri Light" panose="020F0302020204030204" pitchFamily="34" charset="0"/>
                <a:ea typeface="+mj-ea"/>
                <a:cs typeface="Calibri Light" panose="020F0302020204030204" pitchFamily="34" charset="0"/>
              </a:rPr>
            </a:br>
            <a:r>
              <a:rPr lang="en-US" sz="2400" kern="1200" dirty="0">
                <a:solidFill>
                  <a:schemeClr val="tx1"/>
                </a:solidFill>
                <a:latin typeface="Calibri Light" panose="020F0302020204030204" pitchFamily="34" charset="0"/>
                <a:ea typeface="+mj-ea"/>
                <a:cs typeface="Calibri Light" panose="020F0302020204030204" pitchFamily="34" charset="0"/>
              </a:rPr>
              <a:t>Upper school - has a range including phonics books </a:t>
            </a:r>
            <a:r>
              <a:rPr lang="en-US" sz="2400" dirty="0">
                <a:solidFill>
                  <a:schemeClr val="tx1"/>
                </a:solidFill>
                <a:latin typeface="Calibri Light" panose="020F0302020204030204" pitchFamily="34" charset="0"/>
                <a:ea typeface="+mj-ea"/>
                <a:cs typeface="Calibri Light" panose="020F0302020204030204" pitchFamily="34" charset="0"/>
              </a:rPr>
              <a:t>and </a:t>
            </a:r>
            <a:r>
              <a:rPr lang="en-US" sz="2400" kern="1200" dirty="0">
                <a:solidFill>
                  <a:schemeClr val="tx1"/>
                </a:solidFill>
                <a:latin typeface="Calibri Light" panose="020F0302020204030204" pitchFamily="34" charset="0"/>
                <a:ea typeface="+mj-ea"/>
                <a:cs typeface="Calibri Light" panose="020F0302020204030204" pitchFamily="34" charset="0"/>
              </a:rPr>
              <a:t>letters and sounds</a:t>
            </a:r>
            <a:br>
              <a:rPr lang="en-US" sz="2400" kern="1200" dirty="0">
                <a:solidFill>
                  <a:schemeClr val="tx1"/>
                </a:solidFill>
                <a:latin typeface="Calibri Light" panose="020F0302020204030204" pitchFamily="34" charset="0"/>
                <a:ea typeface="+mj-ea"/>
                <a:cs typeface="Calibri Light" panose="020F0302020204030204" pitchFamily="34" charset="0"/>
              </a:rPr>
            </a:br>
            <a:br>
              <a:rPr lang="en-US" sz="2400" kern="1200" dirty="0">
                <a:solidFill>
                  <a:schemeClr val="tx1"/>
                </a:solidFill>
                <a:latin typeface="Calibri Light" panose="020F0302020204030204" pitchFamily="34" charset="0"/>
                <a:ea typeface="+mj-ea"/>
                <a:cs typeface="Calibri Light" panose="020F0302020204030204" pitchFamily="34" charset="0"/>
              </a:rPr>
            </a:br>
            <a:r>
              <a:rPr lang="en-US" sz="2400" kern="1200" dirty="0">
                <a:solidFill>
                  <a:schemeClr val="tx1"/>
                </a:solidFill>
                <a:latin typeface="Calibri Light" panose="020F0302020204030204" pitchFamily="34" charset="0"/>
                <a:ea typeface="+mj-ea"/>
                <a:cs typeface="Calibri Light" panose="020F0302020204030204" pitchFamily="34" charset="0"/>
              </a:rPr>
              <a:t>Progress is </a:t>
            </a:r>
            <a:r>
              <a:rPr lang="en-US" sz="2400" dirty="0">
                <a:solidFill>
                  <a:schemeClr val="tx1"/>
                </a:solidFill>
                <a:latin typeface="Calibri Light" panose="020F0302020204030204" pitchFamily="34" charset="0"/>
                <a:ea typeface="+mj-ea"/>
                <a:cs typeface="Calibri Light" panose="020F0302020204030204" pitchFamily="34" charset="0"/>
              </a:rPr>
              <a:t>linked to phonics.</a:t>
            </a:r>
            <a:r>
              <a:rPr lang="en-US" sz="2400" kern="1200" dirty="0">
                <a:solidFill>
                  <a:schemeClr val="tx1"/>
                </a:solidFill>
                <a:latin typeface="Calibri Light" panose="020F0302020204030204" pitchFamily="34" charset="0"/>
                <a:ea typeface="+mj-ea"/>
                <a:cs typeface="Calibri Light" panose="020F0302020204030204" pitchFamily="34" charset="0"/>
              </a:rPr>
              <a:t> </a:t>
            </a:r>
            <a:br>
              <a:rPr lang="en-US" sz="2400" kern="1200" dirty="0">
                <a:solidFill>
                  <a:schemeClr val="tx1"/>
                </a:solidFill>
                <a:latin typeface="Calibri Light" panose="020F0302020204030204" pitchFamily="34" charset="0"/>
                <a:ea typeface="+mj-ea"/>
                <a:cs typeface="Calibri Light" panose="020F0302020204030204" pitchFamily="34" charset="0"/>
              </a:rPr>
            </a:br>
            <a:br>
              <a:rPr lang="en-US" sz="2400" kern="1200" dirty="0">
                <a:solidFill>
                  <a:schemeClr val="tx1"/>
                </a:solidFill>
                <a:latin typeface="Calibri Light" panose="020F0302020204030204" pitchFamily="34" charset="0"/>
                <a:ea typeface="+mj-ea"/>
                <a:cs typeface="Calibri Light" panose="020F0302020204030204" pitchFamily="34" charset="0"/>
              </a:rPr>
            </a:br>
            <a:r>
              <a:rPr lang="en-US" sz="2400" kern="1200" dirty="0">
                <a:solidFill>
                  <a:schemeClr val="tx1"/>
                </a:solidFill>
                <a:latin typeface="Calibri Light" panose="020F0302020204030204" pitchFamily="34" charset="0"/>
                <a:ea typeface="+mj-ea"/>
                <a:cs typeface="Calibri Light" panose="020F0302020204030204" pitchFamily="34" charset="0"/>
              </a:rPr>
              <a:t>Beyond phonics – the books increase in difficulty; comprehension; and inference.</a:t>
            </a:r>
            <a:br>
              <a:rPr lang="en-US" sz="2400" kern="1200" dirty="0">
                <a:solidFill>
                  <a:schemeClr val="tx1"/>
                </a:solidFill>
                <a:latin typeface="Calibri Light" panose="020F0302020204030204" pitchFamily="34" charset="0"/>
                <a:ea typeface="+mj-ea"/>
                <a:cs typeface="Calibri Light" panose="020F0302020204030204" pitchFamily="34" charset="0"/>
              </a:rPr>
            </a:br>
            <a:endParaRPr lang="en-US" sz="2400" kern="1200" dirty="0">
              <a:solidFill>
                <a:schemeClr val="tx1"/>
              </a:solidFill>
              <a:latin typeface="Calibri Light" panose="020F0302020204030204" pitchFamily="34" charset="0"/>
              <a:ea typeface="+mj-ea"/>
              <a:cs typeface="Calibri Light" panose="020F0302020204030204" pitchFamily="34" charset="0"/>
            </a:endParaRPr>
          </a:p>
        </p:txBody>
      </p:sp>
      <p:pic>
        <p:nvPicPr>
          <p:cNvPr id="5" name="Picture 4">
            <a:extLst>
              <a:ext uri="{FF2B5EF4-FFF2-40B4-BE49-F238E27FC236}">
                <a16:creationId xmlns:a16="http://schemas.microsoft.com/office/drawing/2014/main" id="{0A24097A-07CF-3D0E-CC19-D0F8211EBBD9}"/>
              </a:ext>
            </a:extLst>
          </p:cNvPr>
          <p:cNvPicPr>
            <a:picLocks noChangeAspect="1"/>
          </p:cNvPicPr>
          <p:nvPr/>
        </p:nvPicPr>
        <p:blipFill>
          <a:blip r:embed="rId2"/>
          <a:stretch>
            <a:fillRect/>
          </a:stretch>
        </p:blipFill>
        <p:spPr>
          <a:xfrm>
            <a:off x="5082451" y="135877"/>
            <a:ext cx="3600450" cy="2247900"/>
          </a:xfrm>
          <a:prstGeom prst="rect">
            <a:avLst/>
          </a:prstGeom>
        </p:spPr>
      </p:pic>
      <p:pic>
        <p:nvPicPr>
          <p:cNvPr id="7" name="Picture 6">
            <a:extLst>
              <a:ext uri="{FF2B5EF4-FFF2-40B4-BE49-F238E27FC236}">
                <a16:creationId xmlns:a16="http://schemas.microsoft.com/office/drawing/2014/main" id="{779148E6-F622-52BD-7BA4-81A38997978A}"/>
              </a:ext>
            </a:extLst>
          </p:cNvPr>
          <p:cNvPicPr>
            <a:picLocks noChangeAspect="1"/>
          </p:cNvPicPr>
          <p:nvPr/>
        </p:nvPicPr>
        <p:blipFill>
          <a:blip r:embed="rId3"/>
          <a:stretch>
            <a:fillRect/>
          </a:stretch>
        </p:blipFill>
        <p:spPr>
          <a:xfrm>
            <a:off x="6084168" y="1998583"/>
            <a:ext cx="2822977" cy="2860833"/>
          </a:xfrm>
          <a:prstGeom prst="rect">
            <a:avLst/>
          </a:prstGeom>
        </p:spPr>
      </p:pic>
      <p:pic>
        <p:nvPicPr>
          <p:cNvPr id="11" name="Picture 10">
            <a:extLst>
              <a:ext uri="{FF2B5EF4-FFF2-40B4-BE49-F238E27FC236}">
                <a16:creationId xmlns:a16="http://schemas.microsoft.com/office/drawing/2014/main" id="{A6F888B9-7B59-5E41-4F32-6807202C49ED}"/>
              </a:ext>
            </a:extLst>
          </p:cNvPr>
          <p:cNvPicPr>
            <a:picLocks noChangeAspect="1"/>
          </p:cNvPicPr>
          <p:nvPr/>
        </p:nvPicPr>
        <p:blipFill>
          <a:blip r:embed="rId4"/>
          <a:stretch>
            <a:fillRect/>
          </a:stretch>
        </p:blipFill>
        <p:spPr>
          <a:xfrm>
            <a:off x="5609197" y="4891600"/>
            <a:ext cx="3482151" cy="1513619"/>
          </a:xfrm>
          <a:prstGeom prst="rect">
            <a:avLst/>
          </a:prstGeom>
        </p:spPr>
      </p:pic>
    </p:spTree>
    <p:extLst>
      <p:ext uri="{BB962C8B-B14F-4D97-AF65-F5344CB8AC3E}">
        <p14:creationId xmlns:p14="http://schemas.microsoft.com/office/powerpoint/2010/main" val="958583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8636-EAEA-6A98-F817-2545345B7819}"/>
              </a:ext>
            </a:extLst>
          </p:cNvPr>
          <p:cNvSpPr>
            <a:spLocks noGrp="1"/>
          </p:cNvSpPr>
          <p:nvPr>
            <p:ph type="title"/>
          </p:nvPr>
        </p:nvSpPr>
        <p:spPr>
          <a:xfrm>
            <a:off x="723899" y="919480"/>
            <a:ext cx="4925629" cy="4381728"/>
          </a:xfrm>
        </p:spPr>
        <p:txBody>
          <a:bodyPr vert="horz" lIns="91440" tIns="45720" rIns="91440" bIns="45720" rtlCol="0" anchor="ctr">
            <a:normAutofit/>
          </a:bodyPr>
          <a:lstStyle/>
          <a:p>
            <a:pPr algn="ctr">
              <a:lnSpc>
                <a:spcPct val="90000"/>
              </a:lnSpc>
            </a:pPr>
            <a:r>
              <a:rPr lang="en-US" sz="2400" kern="1200" dirty="0">
                <a:solidFill>
                  <a:schemeClr val="tx1"/>
                </a:solidFill>
                <a:latin typeface="Calibri Light" panose="020F0302020204030204" pitchFamily="34" charset="0"/>
                <a:ea typeface="+mj-ea"/>
                <a:cs typeface="Calibri Light" panose="020F0302020204030204" pitchFamily="34" charset="0"/>
              </a:rPr>
              <a:t>Not all children will learn to read</a:t>
            </a:r>
            <a:br>
              <a:rPr lang="en-US" sz="2400" kern="1200" dirty="0">
                <a:solidFill>
                  <a:schemeClr val="tx1"/>
                </a:solidFill>
                <a:latin typeface="Calibri Light" panose="020F0302020204030204" pitchFamily="34" charset="0"/>
                <a:ea typeface="+mj-ea"/>
                <a:cs typeface="Calibri Light" panose="020F0302020204030204" pitchFamily="34" charset="0"/>
              </a:rPr>
            </a:br>
            <a:br>
              <a:rPr lang="en-US" sz="2400" kern="1200" dirty="0">
                <a:solidFill>
                  <a:schemeClr val="tx1"/>
                </a:solidFill>
                <a:latin typeface="Calibri Light" panose="020F0302020204030204" pitchFamily="34" charset="0"/>
                <a:ea typeface="+mj-ea"/>
                <a:cs typeface="Calibri Light" panose="020F0302020204030204" pitchFamily="34" charset="0"/>
              </a:rPr>
            </a:br>
            <a:r>
              <a:rPr lang="en-US" sz="2400" kern="1200" dirty="0">
                <a:solidFill>
                  <a:schemeClr val="tx1"/>
                </a:solidFill>
                <a:latin typeface="Calibri Light" panose="020F0302020204030204" pitchFamily="34" charset="0"/>
                <a:ea typeface="+mj-ea"/>
                <a:cs typeface="Calibri Light" panose="020F0302020204030204" pitchFamily="34" charset="0"/>
              </a:rPr>
              <a:t>Children may use sight word recognition</a:t>
            </a:r>
            <a:br>
              <a:rPr lang="en-US" sz="2400" kern="1200" dirty="0">
                <a:solidFill>
                  <a:schemeClr val="tx1"/>
                </a:solidFill>
                <a:latin typeface="Calibri Light" panose="020F0302020204030204" pitchFamily="34" charset="0"/>
                <a:ea typeface="+mj-ea"/>
                <a:cs typeface="Calibri Light" panose="020F0302020204030204" pitchFamily="34" charset="0"/>
              </a:rPr>
            </a:br>
            <a:r>
              <a:rPr lang="en-US" sz="2400" kern="1200" dirty="0">
                <a:solidFill>
                  <a:schemeClr val="tx1"/>
                </a:solidFill>
                <a:latin typeface="Calibri Light" panose="020F0302020204030204" pitchFamily="34" charset="0"/>
                <a:ea typeface="+mj-ea"/>
                <a:cs typeface="Calibri Light" panose="020F0302020204030204" pitchFamily="34" charset="0"/>
              </a:rPr>
              <a:t>and</a:t>
            </a:r>
            <a:br>
              <a:rPr lang="en-US" sz="2400" kern="1200" dirty="0">
                <a:solidFill>
                  <a:schemeClr val="tx1"/>
                </a:solidFill>
                <a:latin typeface="Calibri Light" panose="020F0302020204030204" pitchFamily="34" charset="0"/>
                <a:ea typeface="+mj-ea"/>
                <a:cs typeface="Calibri Light" panose="020F0302020204030204" pitchFamily="34" charset="0"/>
              </a:rPr>
            </a:br>
            <a:r>
              <a:rPr lang="en-US" sz="2400" kern="1200" dirty="0">
                <a:solidFill>
                  <a:schemeClr val="tx1"/>
                </a:solidFill>
                <a:latin typeface="Calibri Light" panose="020F0302020204030204" pitchFamily="34" charset="0"/>
                <a:ea typeface="+mj-ea"/>
                <a:cs typeface="Calibri Light" panose="020F0302020204030204" pitchFamily="34" charset="0"/>
              </a:rPr>
              <a:t>Environmental word recognition</a:t>
            </a:r>
            <a:br>
              <a:rPr lang="en-US" sz="2400" kern="1200" dirty="0">
                <a:solidFill>
                  <a:schemeClr val="tx1"/>
                </a:solidFill>
                <a:latin typeface="Calibri Light" panose="020F0302020204030204" pitchFamily="34" charset="0"/>
                <a:ea typeface="+mj-ea"/>
                <a:cs typeface="Calibri Light" panose="020F0302020204030204" pitchFamily="34" charset="0"/>
              </a:rPr>
            </a:br>
            <a:br>
              <a:rPr lang="en-US" sz="2400" kern="1200" dirty="0">
                <a:solidFill>
                  <a:schemeClr val="tx1"/>
                </a:solidFill>
                <a:latin typeface="Calibri Light" panose="020F0302020204030204" pitchFamily="34" charset="0"/>
                <a:ea typeface="+mj-ea"/>
                <a:cs typeface="Calibri Light" panose="020F0302020204030204" pitchFamily="34" charset="0"/>
              </a:rPr>
            </a:br>
            <a:r>
              <a:rPr lang="en-US" sz="2400" kern="1200" dirty="0">
                <a:solidFill>
                  <a:schemeClr val="tx1"/>
                </a:solidFill>
                <a:latin typeface="Calibri Light" panose="020F0302020204030204" pitchFamily="34" charset="0"/>
                <a:ea typeface="+mj-ea"/>
                <a:cs typeface="Calibri Light" panose="020F0302020204030204" pitchFamily="34" charset="0"/>
              </a:rPr>
              <a:t>All children can still enjoy stories </a:t>
            </a:r>
          </a:p>
        </p:txBody>
      </p:sp>
      <p:pic>
        <p:nvPicPr>
          <p:cNvPr id="5" name="Picture 4">
            <a:extLst>
              <a:ext uri="{FF2B5EF4-FFF2-40B4-BE49-F238E27FC236}">
                <a16:creationId xmlns:a16="http://schemas.microsoft.com/office/drawing/2014/main" id="{EB721B5B-6073-3243-0A96-B634524FD5B8}"/>
              </a:ext>
            </a:extLst>
          </p:cNvPr>
          <p:cNvPicPr>
            <a:picLocks noChangeAspect="1"/>
          </p:cNvPicPr>
          <p:nvPr/>
        </p:nvPicPr>
        <p:blipFill>
          <a:blip r:embed="rId2"/>
          <a:stretch>
            <a:fillRect/>
          </a:stretch>
        </p:blipFill>
        <p:spPr>
          <a:xfrm>
            <a:off x="5724128" y="4900389"/>
            <a:ext cx="1476375" cy="1809750"/>
          </a:xfrm>
          <a:prstGeom prst="rect">
            <a:avLst/>
          </a:prstGeom>
        </p:spPr>
      </p:pic>
      <p:pic>
        <p:nvPicPr>
          <p:cNvPr id="7" name="Picture 6">
            <a:extLst>
              <a:ext uri="{FF2B5EF4-FFF2-40B4-BE49-F238E27FC236}">
                <a16:creationId xmlns:a16="http://schemas.microsoft.com/office/drawing/2014/main" id="{70A62922-800B-1754-005B-B57E19AEFA03}"/>
              </a:ext>
            </a:extLst>
          </p:cNvPr>
          <p:cNvPicPr>
            <a:picLocks noChangeAspect="1"/>
          </p:cNvPicPr>
          <p:nvPr/>
        </p:nvPicPr>
        <p:blipFill>
          <a:blip r:embed="rId3"/>
          <a:stretch>
            <a:fillRect/>
          </a:stretch>
        </p:blipFill>
        <p:spPr>
          <a:xfrm>
            <a:off x="28574" y="4895850"/>
            <a:ext cx="2057400" cy="1962150"/>
          </a:xfrm>
          <a:prstGeom prst="rect">
            <a:avLst/>
          </a:prstGeom>
        </p:spPr>
      </p:pic>
      <p:pic>
        <p:nvPicPr>
          <p:cNvPr id="11" name="Picture 10">
            <a:extLst>
              <a:ext uri="{FF2B5EF4-FFF2-40B4-BE49-F238E27FC236}">
                <a16:creationId xmlns:a16="http://schemas.microsoft.com/office/drawing/2014/main" id="{D516A116-6328-B195-B15D-E7EAC750263B}"/>
              </a:ext>
            </a:extLst>
          </p:cNvPr>
          <p:cNvPicPr>
            <a:picLocks noChangeAspect="1"/>
          </p:cNvPicPr>
          <p:nvPr/>
        </p:nvPicPr>
        <p:blipFill>
          <a:blip r:embed="rId4"/>
          <a:stretch>
            <a:fillRect/>
          </a:stretch>
        </p:blipFill>
        <p:spPr>
          <a:xfrm>
            <a:off x="6084168" y="2708920"/>
            <a:ext cx="2929901" cy="1917882"/>
          </a:xfrm>
          <a:prstGeom prst="rect">
            <a:avLst/>
          </a:prstGeom>
        </p:spPr>
      </p:pic>
      <p:pic>
        <p:nvPicPr>
          <p:cNvPr id="4" name="Picture 2">
            <a:extLst>
              <a:ext uri="{FF2B5EF4-FFF2-40B4-BE49-F238E27FC236}">
                <a16:creationId xmlns:a16="http://schemas.microsoft.com/office/drawing/2014/main" id="{A8DC444E-9DFE-F713-1957-958EBB015B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0578" y="29741"/>
            <a:ext cx="2990700" cy="249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296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D4BE-8542-F9B5-0969-049BFBAFC81D}"/>
              </a:ext>
            </a:extLst>
          </p:cNvPr>
          <p:cNvSpPr>
            <a:spLocks noGrp="1"/>
          </p:cNvSpPr>
          <p:nvPr>
            <p:ph type="title"/>
          </p:nvPr>
        </p:nvSpPr>
        <p:spPr>
          <a:xfrm>
            <a:off x="935471" y="326121"/>
            <a:ext cx="6056111" cy="1402401"/>
          </a:xfrm>
        </p:spPr>
        <p:txBody>
          <a:bodyPr anchor="ctr">
            <a:normAutofit/>
          </a:bodyPr>
          <a:lstStyle/>
          <a:p>
            <a:r>
              <a:rPr lang="en-GB" dirty="0">
                <a:latin typeface="Calibri" panose="020F0502020204030204" pitchFamily="34" charset="0"/>
                <a:cs typeface="Calibri" panose="020F0502020204030204" pitchFamily="34" charset="0"/>
              </a:rPr>
              <a:t>Early writing</a:t>
            </a:r>
          </a:p>
        </p:txBody>
      </p:sp>
      <p:sp>
        <p:nvSpPr>
          <p:cNvPr id="3" name="Content Placeholder 2">
            <a:extLst>
              <a:ext uri="{FF2B5EF4-FFF2-40B4-BE49-F238E27FC236}">
                <a16:creationId xmlns:a16="http://schemas.microsoft.com/office/drawing/2014/main" id="{7C11473B-4218-C00B-481B-5C7C0C51310D}"/>
              </a:ext>
            </a:extLst>
          </p:cNvPr>
          <p:cNvSpPr>
            <a:spLocks noGrp="1"/>
          </p:cNvSpPr>
          <p:nvPr>
            <p:ph idx="1"/>
          </p:nvPr>
        </p:nvSpPr>
        <p:spPr>
          <a:xfrm>
            <a:off x="963931" y="1728521"/>
            <a:ext cx="5626808" cy="4508792"/>
          </a:xfrm>
        </p:spPr>
        <p:txBody>
          <a:bodyPr anchor="t">
            <a:normAutofit fontScale="32500" lnSpcReduction="20000"/>
          </a:bodyPr>
          <a:lstStyle/>
          <a:p>
            <a:pPr fontAlgn="t">
              <a:lnSpc>
                <a:spcPct val="90000"/>
              </a:lnSpc>
              <a:spcAft>
                <a:spcPts val="800"/>
              </a:spcAft>
            </a:pPr>
            <a:r>
              <a:rPr lang="en-GB" sz="4300" b="1" dirty="0">
                <a:effectLst/>
                <a:latin typeface="Calibri Light" panose="020F0302020204030204" pitchFamily="34" charset="0"/>
                <a:ea typeface="Times New Roman" panose="02020603050405020304" pitchFamily="18" charset="0"/>
                <a:cs typeface="Calibri Light" panose="020F0302020204030204" pitchFamily="34" charset="0"/>
              </a:rPr>
              <a:t>Sensory Mark Making – </a:t>
            </a:r>
            <a:r>
              <a:rPr lang="en-GB" sz="4300" dirty="0">
                <a:effectLst/>
                <a:latin typeface="Calibri Light" panose="020F0302020204030204" pitchFamily="34" charset="0"/>
                <a:ea typeface="Times New Roman" panose="02020603050405020304" pitchFamily="18" charset="0"/>
                <a:cs typeface="Calibri Light" panose="020F0302020204030204" pitchFamily="34" charset="0"/>
              </a:rPr>
              <a:t>using a wide variety of sensory materials including shaving foam, rice, chocolate, cereal, gloop etc.</a:t>
            </a:r>
          </a:p>
          <a:p>
            <a:r>
              <a:rPr lang="en-GB" sz="4300" dirty="0">
                <a:latin typeface="Calibri Light" panose="020F0302020204030204" pitchFamily="34" charset="0"/>
                <a:cs typeface="Calibri Light" panose="020F0302020204030204" pitchFamily="34" charset="0"/>
              </a:rPr>
              <a:t>Sensory Mark-Making:</a:t>
            </a:r>
          </a:p>
          <a:p>
            <a:pPr lvl="1"/>
            <a:r>
              <a:rPr lang="en-GB" sz="4300" dirty="0">
                <a:latin typeface="Calibri Light" panose="020F0302020204030204" pitchFamily="34" charset="0"/>
                <a:cs typeface="Calibri Light" panose="020F0302020204030204" pitchFamily="34" charset="0"/>
              </a:rPr>
              <a:t>Chalks on concrete outside (can make edible chalk paint).</a:t>
            </a:r>
          </a:p>
          <a:p>
            <a:pPr lvl="1"/>
            <a:r>
              <a:rPr lang="en-GB" sz="4300" dirty="0">
                <a:latin typeface="Calibri Light" panose="020F0302020204030204" pitchFamily="34" charset="0"/>
                <a:cs typeface="Calibri Light" panose="020F0302020204030204" pitchFamily="34" charset="0"/>
              </a:rPr>
              <a:t>Water and paintbrushes on outside surfaces.</a:t>
            </a:r>
          </a:p>
          <a:p>
            <a:pPr lvl="1"/>
            <a:r>
              <a:rPr lang="en-GB" sz="4300" dirty="0">
                <a:latin typeface="Calibri Light" panose="020F0302020204030204" pitchFamily="34" charset="0"/>
                <a:cs typeface="Calibri Light" panose="020F0302020204030204" pitchFamily="34" charset="0"/>
              </a:rPr>
              <a:t>Mark making in sensory trays- flour/foam/rice. </a:t>
            </a:r>
          </a:p>
          <a:p>
            <a:pPr marL="457200" lvl="1" indent="0">
              <a:buNone/>
            </a:pPr>
            <a:endParaRPr lang="en-GB" sz="4300" dirty="0">
              <a:latin typeface="Calibri Light" panose="020F0302020204030204" pitchFamily="34" charset="0"/>
              <a:cs typeface="Calibri Light" panose="020F0302020204030204" pitchFamily="34" charset="0"/>
            </a:endParaRPr>
          </a:p>
          <a:p>
            <a:r>
              <a:rPr lang="en-GB" sz="4300" dirty="0">
                <a:latin typeface="Calibri Light" panose="020F0302020204030204" pitchFamily="34" charset="0"/>
                <a:cs typeface="Calibri Light" panose="020F0302020204030204" pitchFamily="34" charset="0"/>
              </a:rPr>
              <a:t>Fine Motor Skill Development:</a:t>
            </a:r>
          </a:p>
          <a:p>
            <a:pPr lvl="1"/>
            <a:r>
              <a:rPr lang="en-GB" sz="4300" dirty="0">
                <a:latin typeface="Calibri Light" panose="020F0302020204030204" pitchFamily="34" charset="0"/>
                <a:cs typeface="Calibri Light" panose="020F0302020204030204" pitchFamily="34" charset="0"/>
              </a:rPr>
              <a:t>Threading- </a:t>
            </a:r>
            <a:r>
              <a:rPr lang="en-GB" sz="4300" dirty="0" err="1">
                <a:latin typeface="Calibri Light" panose="020F0302020204030204" pitchFamily="34" charset="0"/>
                <a:cs typeface="Calibri Light" panose="020F0302020204030204" pitchFamily="34" charset="0"/>
              </a:rPr>
              <a:t>cheerios</a:t>
            </a:r>
            <a:r>
              <a:rPr lang="en-GB" sz="4300" dirty="0">
                <a:latin typeface="Calibri Light" panose="020F0302020204030204" pitchFamily="34" charset="0"/>
                <a:cs typeface="Calibri Light" panose="020F0302020204030204" pitchFamily="34" charset="0"/>
              </a:rPr>
              <a:t> onto spaghetti / pasta onto spaghetti.</a:t>
            </a:r>
          </a:p>
          <a:p>
            <a:pPr lvl="1"/>
            <a:r>
              <a:rPr lang="en-GB" sz="4300" dirty="0">
                <a:latin typeface="Calibri Light" panose="020F0302020204030204" pitchFamily="34" charset="0"/>
                <a:cs typeface="Calibri Light" panose="020F0302020204030204" pitchFamily="34" charset="0"/>
              </a:rPr>
              <a:t>Filling and emptying containers in sensory trays.</a:t>
            </a:r>
          </a:p>
          <a:p>
            <a:pPr lvl="1"/>
            <a:r>
              <a:rPr lang="en-GB" sz="4300" dirty="0">
                <a:latin typeface="Calibri Light" panose="020F0302020204030204" pitchFamily="34" charset="0"/>
                <a:cs typeface="Calibri Light" panose="020F0302020204030204" pitchFamily="34" charset="0"/>
              </a:rPr>
              <a:t>Jigsaws/ building blocks. </a:t>
            </a:r>
          </a:p>
          <a:p>
            <a:pPr fontAlgn="t">
              <a:lnSpc>
                <a:spcPct val="90000"/>
              </a:lnSpc>
              <a:spcAft>
                <a:spcPts val="800"/>
              </a:spcAft>
            </a:pPr>
            <a:endParaRPr lang="en-GB" sz="4300" dirty="0">
              <a:effectLst/>
              <a:latin typeface="Calibri Light" panose="020F0302020204030204" pitchFamily="34" charset="0"/>
              <a:ea typeface="Times New Roman" panose="02020603050405020304" pitchFamily="18" charset="0"/>
              <a:cs typeface="Calibri Light" panose="020F0302020204030204" pitchFamily="34" charset="0"/>
            </a:endParaRPr>
          </a:p>
          <a:p>
            <a:pPr fontAlgn="t">
              <a:lnSpc>
                <a:spcPct val="90000"/>
              </a:lnSpc>
              <a:spcAft>
                <a:spcPts val="800"/>
              </a:spcAft>
            </a:pPr>
            <a:r>
              <a:rPr lang="en-GB" sz="4300" b="1" dirty="0">
                <a:effectLst/>
                <a:latin typeface="Calibri Light" panose="020F0302020204030204" pitchFamily="34" charset="0"/>
                <a:ea typeface="Times New Roman" panose="02020603050405020304" pitchFamily="18" charset="0"/>
                <a:cs typeface="Calibri Light" panose="020F0302020204030204" pitchFamily="34" charset="0"/>
              </a:rPr>
              <a:t>Scribble Stage</a:t>
            </a:r>
            <a:r>
              <a:rPr lang="en-GB" sz="4300" dirty="0">
                <a:effectLst/>
                <a:latin typeface="Calibri Light" panose="020F0302020204030204" pitchFamily="34" charset="0"/>
                <a:ea typeface="Times New Roman" panose="02020603050405020304" pitchFamily="18" charset="0"/>
                <a:cs typeface="Calibri Light" panose="020F0302020204030204" pitchFamily="34" charset="0"/>
              </a:rPr>
              <a:t> - this is a form of mark making that purely imitates the idea of writing. The marks will be placed at any point of the page, and will usually involve circular strokes, and random marks.</a:t>
            </a:r>
            <a:endParaRPr lang="en-GB" sz="4300" dirty="0">
              <a:effectLst/>
              <a:latin typeface="Calibri Light" panose="020F0302020204030204" pitchFamily="34" charset="0"/>
              <a:ea typeface="Calibri" panose="020F0502020204030204" pitchFamily="34" charset="0"/>
              <a:cs typeface="Calibri Light" panose="020F0302020204030204" pitchFamily="34" charset="0"/>
            </a:endParaRPr>
          </a:p>
          <a:p>
            <a:pPr fontAlgn="t">
              <a:lnSpc>
                <a:spcPct val="90000"/>
              </a:lnSpc>
              <a:spcAft>
                <a:spcPts val="800"/>
              </a:spcAft>
            </a:pPr>
            <a:r>
              <a:rPr lang="en-GB" sz="4300" dirty="0">
                <a:effectLst/>
                <a:latin typeface="Calibri Light" panose="020F0302020204030204" pitchFamily="34" charset="0"/>
                <a:ea typeface="Times New Roman" panose="02020603050405020304" pitchFamily="18" charset="0"/>
                <a:cs typeface="Calibri Light" panose="020F0302020204030204" pitchFamily="34" charset="0"/>
              </a:rPr>
              <a:t>Giving meaning - children will be able to say, when prompted, what each of these random marks mean.</a:t>
            </a:r>
            <a:endParaRPr lang="en-GB" sz="43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90000"/>
              </a:lnSpc>
            </a:pPr>
            <a:endParaRPr lang="en-GB" sz="1800" dirty="0"/>
          </a:p>
        </p:txBody>
      </p:sp>
      <p:pic>
        <p:nvPicPr>
          <p:cNvPr id="5" name="Picture 4">
            <a:extLst>
              <a:ext uri="{FF2B5EF4-FFF2-40B4-BE49-F238E27FC236}">
                <a16:creationId xmlns:a16="http://schemas.microsoft.com/office/drawing/2014/main" id="{60E1A9E4-21E4-E55D-B452-6E51645A231C}"/>
              </a:ext>
            </a:extLst>
          </p:cNvPr>
          <p:cNvPicPr>
            <a:picLocks noChangeAspect="1"/>
          </p:cNvPicPr>
          <p:nvPr/>
        </p:nvPicPr>
        <p:blipFill>
          <a:blip r:embed="rId2"/>
          <a:stretch>
            <a:fillRect/>
          </a:stretch>
        </p:blipFill>
        <p:spPr>
          <a:xfrm>
            <a:off x="4139952" y="441533"/>
            <a:ext cx="1943100" cy="1171575"/>
          </a:xfrm>
          <a:prstGeom prst="rect">
            <a:avLst/>
          </a:prstGeom>
        </p:spPr>
      </p:pic>
      <p:pic>
        <p:nvPicPr>
          <p:cNvPr id="7" name="Picture 6">
            <a:extLst>
              <a:ext uri="{FF2B5EF4-FFF2-40B4-BE49-F238E27FC236}">
                <a16:creationId xmlns:a16="http://schemas.microsoft.com/office/drawing/2014/main" id="{D2AB0020-0D73-4AE7-C468-B5DCB2F0185E}"/>
              </a:ext>
            </a:extLst>
          </p:cNvPr>
          <p:cNvPicPr>
            <a:picLocks noChangeAspect="1"/>
          </p:cNvPicPr>
          <p:nvPr/>
        </p:nvPicPr>
        <p:blipFill>
          <a:blip r:embed="rId3"/>
          <a:stretch>
            <a:fillRect/>
          </a:stretch>
        </p:blipFill>
        <p:spPr>
          <a:xfrm>
            <a:off x="6992360" y="4161918"/>
            <a:ext cx="1836393" cy="2011685"/>
          </a:xfrm>
          <a:prstGeom prst="rect">
            <a:avLst/>
          </a:prstGeom>
        </p:spPr>
      </p:pic>
      <p:pic>
        <p:nvPicPr>
          <p:cNvPr id="11" name="Picture 10">
            <a:extLst>
              <a:ext uri="{FF2B5EF4-FFF2-40B4-BE49-F238E27FC236}">
                <a16:creationId xmlns:a16="http://schemas.microsoft.com/office/drawing/2014/main" id="{F2687285-0A9F-4C24-92D9-B32FF7AA7231}"/>
              </a:ext>
            </a:extLst>
          </p:cNvPr>
          <p:cNvPicPr>
            <a:picLocks noChangeAspect="1"/>
          </p:cNvPicPr>
          <p:nvPr/>
        </p:nvPicPr>
        <p:blipFill>
          <a:blip r:embed="rId4"/>
          <a:stretch>
            <a:fillRect/>
          </a:stretch>
        </p:blipFill>
        <p:spPr>
          <a:xfrm>
            <a:off x="6632860" y="127208"/>
            <a:ext cx="2266950" cy="1485900"/>
          </a:xfrm>
          <a:prstGeom prst="rect">
            <a:avLst/>
          </a:prstGeom>
        </p:spPr>
      </p:pic>
      <p:pic>
        <p:nvPicPr>
          <p:cNvPr id="14" name="Picture 13">
            <a:extLst>
              <a:ext uri="{FF2B5EF4-FFF2-40B4-BE49-F238E27FC236}">
                <a16:creationId xmlns:a16="http://schemas.microsoft.com/office/drawing/2014/main" id="{EDFA8B54-CE7C-C58C-2389-E38F1BA59BAE}"/>
              </a:ext>
            </a:extLst>
          </p:cNvPr>
          <p:cNvPicPr>
            <a:picLocks noChangeAspect="1"/>
          </p:cNvPicPr>
          <p:nvPr/>
        </p:nvPicPr>
        <p:blipFill>
          <a:blip r:embed="rId5"/>
          <a:stretch>
            <a:fillRect/>
          </a:stretch>
        </p:blipFill>
        <p:spPr>
          <a:xfrm>
            <a:off x="6747721" y="2033632"/>
            <a:ext cx="1996716" cy="1806553"/>
          </a:xfrm>
          <a:prstGeom prst="rect">
            <a:avLst/>
          </a:prstGeom>
        </p:spPr>
      </p:pic>
    </p:spTree>
    <p:extLst>
      <p:ext uri="{BB962C8B-B14F-4D97-AF65-F5344CB8AC3E}">
        <p14:creationId xmlns:p14="http://schemas.microsoft.com/office/powerpoint/2010/main" val="1850468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D4BE-8542-F9B5-0969-049BFBAFC81D}"/>
              </a:ext>
            </a:extLst>
          </p:cNvPr>
          <p:cNvSpPr>
            <a:spLocks noGrp="1"/>
          </p:cNvSpPr>
          <p:nvPr>
            <p:ph type="title"/>
          </p:nvPr>
        </p:nvSpPr>
        <p:spPr>
          <a:xfrm>
            <a:off x="963930" y="1050595"/>
            <a:ext cx="6056111" cy="434189"/>
          </a:xfrm>
        </p:spPr>
        <p:txBody>
          <a:bodyPr anchor="ctr">
            <a:noAutofit/>
          </a:bodyPr>
          <a:lstStyle/>
          <a:p>
            <a:r>
              <a:rPr lang="en-GB"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Symbolic Stage</a:t>
            </a:r>
            <a:r>
              <a:rPr lang="en-GB"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8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C11473B-4218-C00B-481B-5C7C0C51310D}"/>
              </a:ext>
            </a:extLst>
          </p:cNvPr>
          <p:cNvSpPr>
            <a:spLocks noGrp="1"/>
          </p:cNvSpPr>
          <p:nvPr>
            <p:ph idx="1"/>
          </p:nvPr>
        </p:nvSpPr>
        <p:spPr>
          <a:xfrm>
            <a:off x="963930" y="1700808"/>
            <a:ext cx="7424494" cy="4069057"/>
          </a:xfrm>
        </p:spPr>
        <p:txBody>
          <a:bodyPr anchor="t">
            <a:normAutofit/>
          </a:bodyPr>
          <a:lstStyle/>
          <a:p>
            <a:pPr fontAlgn="t">
              <a:lnSpc>
                <a:spcPct val="107000"/>
              </a:lnSpc>
              <a:spcAft>
                <a:spcPts val="800"/>
              </a:spcAft>
            </a:pPr>
            <a:r>
              <a:rPr lang="en-GB" sz="2000" dirty="0">
                <a:solidFill>
                  <a:srgbClr val="333333"/>
                </a:solidFill>
                <a:latin typeface="Calibri Light" panose="020F0302020204030204" pitchFamily="34" charset="0"/>
                <a:ea typeface="Times New Roman" panose="02020603050405020304" pitchFamily="18" charset="0"/>
                <a:cs typeface="Calibri Light" panose="020F0302020204030204" pitchFamily="34" charset="0"/>
              </a:rPr>
              <a:t>S</a:t>
            </a:r>
            <a:r>
              <a:rPr lang="en-GB" sz="20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tart at any point of the page, </a:t>
            </a:r>
          </a:p>
          <a:p>
            <a:pPr fontAlgn="t">
              <a:lnSpc>
                <a:spcPct val="107000"/>
              </a:lnSpc>
              <a:spcAft>
                <a:spcPts val="800"/>
              </a:spcAft>
            </a:pPr>
            <a:r>
              <a:rPr lang="en-GB" sz="2000" dirty="0">
                <a:solidFill>
                  <a:srgbClr val="333333"/>
                </a:solidFill>
                <a:latin typeface="Calibri Light" panose="020F0302020204030204" pitchFamily="34" charset="0"/>
                <a:ea typeface="Times New Roman" panose="02020603050405020304" pitchFamily="18" charset="0"/>
                <a:cs typeface="Calibri Light" panose="020F0302020204030204" pitchFamily="34" charset="0"/>
              </a:rPr>
              <a:t>M</a:t>
            </a:r>
            <a:r>
              <a:rPr lang="en-GB" sz="20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arks have an intended message. </a:t>
            </a:r>
          </a:p>
          <a:p>
            <a:pPr fontAlgn="t">
              <a:lnSpc>
                <a:spcPct val="107000"/>
              </a:lnSpc>
              <a:spcAft>
                <a:spcPts val="800"/>
              </a:spcAft>
            </a:pPr>
            <a:r>
              <a:rPr lang="en-GB" sz="20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Perhaps there will be pictures (like smiley faces)</a:t>
            </a:r>
          </a:p>
          <a:p>
            <a:pPr fontAlgn="t">
              <a:lnSpc>
                <a:spcPct val="107000"/>
              </a:lnSpc>
              <a:spcAft>
                <a:spcPts val="800"/>
              </a:spcAft>
            </a:pPr>
            <a:r>
              <a:rPr lang="en-GB" sz="2000" b="1"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Directional Scribble</a:t>
            </a:r>
            <a:r>
              <a:rPr lang="en-GB" sz="20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 comes next,. The attempt to write will be written from left to right, usually in a linear place and pattern. Though there won’t be actually words or letters involved (again, this is just a scribble), there will be some intentional message behind the marks.</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90000"/>
              </a:lnSpc>
            </a:pPr>
            <a:endParaRPr lang="en-GB" sz="1800" dirty="0"/>
          </a:p>
        </p:txBody>
      </p:sp>
      <p:pic>
        <p:nvPicPr>
          <p:cNvPr id="4" name="Picture 3">
            <a:extLst>
              <a:ext uri="{FF2B5EF4-FFF2-40B4-BE49-F238E27FC236}">
                <a16:creationId xmlns:a16="http://schemas.microsoft.com/office/drawing/2014/main" id="{B51B6314-324C-7C4D-992F-A3BDC491F48B}"/>
              </a:ext>
            </a:extLst>
          </p:cNvPr>
          <p:cNvPicPr>
            <a:picLocks noChangeAspect="1"/>
          </p:cNvPicPr>
          <p:nvPr/>
        </p:nvPicPr>
        <p:blipFill>
          <a:blip r:embed="rId2"/>
          <a:stretch>
            <a:fillRect/>
          </a:stretch>
        </p:blipFill>
        <p:spPr>
          <a:xfrm>
            <a:off x="480414" y="5342430"/>
            <a:ext cx="8391525" cy="929949"/>
          </a:xfrm>
          <a:prstGeom prst="rect">
            <a:avLst/>
          </a:prstGeom>
        </p:spPr>
      </p:pic>
    </p:spTree>
    <p:extLst>
      <p:ext uri="{BB962C8B-B14F-4D97-AF65-F5344CB8AC3E}">
        <p14:creationId xmlns:p14="http://schemas.microsoft.com/office/powerpoint/2010/main" val="604335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D4BE-8542-F9B5-0969-049BFBAFC81D}"/>
              </a:ext>
            </a:extLst>
          </p:cNvPr>
          <p:cNvSpPr>
            <a:spLocks noGrp="1"/>
          </p:cNvSpPr>
          <p:nvPr>
            <p:ph type="title"/>
          </p:nvPr>
        </p:nvSpPr>
        <p:spPr>
          <a:xfrm>
            <a:off x="963930" y="1050595"/>
            <a:ext cx="6056111" cy="434189"/>
          </a:xfrm>
        </p:spPr>
        <p:txBody>
          <a:bodyPr anchor="ctr">
            <a:noAutofit/>
          </a:bodyPr>
          <a:lstStyle/>
          <a:p>
            <a:endParaRPr lang="en-GB" sz="2800" dirty="0"/>
          </a:p>
        </p:txBody>
      </p:sp>
      <p:sp>
        <p:nvSpPr>
          <p:cNvPr id="3" name="Content Placeholder 2">
            <a:extLst>
              <a:ext uri="{FF2B5EF4-FFF2-40B4-BE49-F238E27FC236}">
                <a16:creationId xmlns:a16="http://schemas.microsoft.com/office/drawing/2014/main" id="{7C11473B-4218-C00B-481B-5C7C0C51310D}"/>
              </a:ext>
            </a:extLst>
          </p:cNvPr>
          <p:cNvSpPr>
            <a:spLocks noGrp="1"/>
          </p:cNvSpPr>
          <p:nvPr>
            <p:ph idx="1"/>
          </p:nvPr>
        </p:nvSpPr>
        <p:spPr>
          <a:xfrm>
            <a:off x="963930" y="1700808"/>
            <a:ext cx="7424494" cy="4069057"/>
          </a:xfrm>
        </p:spPr>
        <p:txBody>
          <a:bodyPr anchor="t">
            <a:normAutofit/>
          </a:bodyPr>
          <a:lstStyle/>
          <a:p>
            <a:pPr>
              <a:lnSpc>
                <a:spcPct val="90000"/>
              </a:lnSpc>
            </a:pPr>
            <a:r>
              <a:rPr lang="en-GB" sz="2000" b="1"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Mock Letters - this</a:t>
            </a:r>
            <a:r>
              <a:rPr lang="en-GB" sz="20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 stage of writing development is the child creating their own attempt at letters. At this stage, shapes linking to the story may be used </a:t>
            </a:r>
            <a:r>
              <a:rPr lang="en-GB" sz="2000" dirty="0" err="1">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e.g</a:t>
            </a:r>
            <a:r>
              <a:rPr lang="en-GB" sz="20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 circles for heads to help encourage intentional and more controlled movements</a:t>
            </a:r>
          </a:p>
          <a:p>
            <a:pPr>
              <a:lnSpc>
                <a:spcPct val="90000"/>
              </a:lnSpc>
            </a:pPr>
            <a:endParaRPr lang="en-GB" sz="1800" dirty="0"/>
          </a:p>
        </p:txBody>
      </p:sp>
      <p:pic>
        <p:nvPicPr>
          <p:cNvPr id="5" name="Picture 4">
            <a:extLst>
              <a:ext uri="{FF2B5EF4-FFF2-40B4-BE49-F238E27FC236}">
                <a16:creationId xmlns:a16="http://schemas.microsoft.com/office/drawing/2014/main" id="{3E09902A-6112-62B6-3A18-9601A9DD4AAB}"/>
              </a:ext>
            </a:extLst>
          </p:cNvPr>
          <p:cNvPicPr>
            <a:picLocks noChangeAspect="1"/>
          </p:cNvPicPr>
          <p:nvPr/>
        </p:nvPicPr>
        <p:blipFill>
          <a:blip r:embed="rId2"/>
          <a:stretch>
            <a:fillRect/>
          </a:stretch>
        </p:blipFill>
        <p:spPr>
          <a:xfrm>
            <a:off x="809489" y="3933056"/>
            <a:ext cx="7525022" cy="1359145"/>
          </a:xfrm>
          <a:prstGeom prst="rect">
            <a:avLst/>
          </a:prstGeom>
        </p:spPr>
      </p:pic>
    </p:spTree>
    <p:extLst>
      <p:ext uri="{BB962C8B-B14F-4D97-AF65-F5344CB8AC3E}">
        <p14:creationId xmlns:p14="http://schemas.microsoft.com/office/powerpoint/2010/main" val="1144218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D4BE-8542-F9B5-0969-049BFBAFC81D}"/>
              </a:ext>
            </a:extLst>
          </p:cNvPr>
          <p:cNvSpPr>
            <a:spLocks noGrp="1"/>
          </p:cNvSpPr>
          <p:nvPr>
            <p:ph type="title"/>
          </p:nvPr>
        </p:nvSpPr>
        <p:spPr>
          <a:xfrm>
            <a:off x="963930" y="1050595"/>
            <a:ext cx="6056111" cy="434189"/>
          </a:xfrm>
        </p:spPr>
        <p:txBody>
          <a:bodyPr anchor="ctr">
            <a:noAutofit/>
          </a:bodyPr>
          <a:lstStyle/>
          <a:p>
            <a:r>
              <a:rPr lang="en-GB" b="1"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Emergent</a:t>
            </a:r>
            <a:br>
              <a:rPr lang="en-GB" dirty="0">
                <a:effectLst/>
                <a:latin typeface="Calibri" panose="020F0502020204030204" pitchFamily="34" charset="0"/>
                <a:ea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C11473B-4218-C00B-481B-5C7C0C51310D}"/>
              </a:ext>
            </a:extLst>
          </p:cNvPr>
          <p:cNvSpPr>
            <a:spLocks noGrp="1"/>
          </p:cNvSpPr>
          <p:nvPr>
            <p:ph idx="1"/>
          </p:nvPr>
        </p:nvSpPr>
        <p:spPr>
          <a:xfrm>
            <a:off x="963930" y="1700808"/>
            <a:ext cx="7424494" cy="4069057"/>
          </a:xfrm>
        </p:spPr>
        <p:txBody>
          <a:bodyPr anchor="t">
            <a:normAutofit/>
          </a:bodyPr>
          <a:lstStyle/>
          <a:p>
            <a:pPr marL="0" indent="0">
              <a:lnSpc>
                <a:spcPct val="90000"/>
              </a:lnSpc>
              <a:buNone/>
            </a:pPr>
            <a:r>
              <a:rPr lang="en-GB" sz="20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Independent emergent writing starts with strings of letters and then groups of letters. They’ll begin to notice that words are grouped letters, and not a single string. They begin to break up their writing, although these letters won’t actually form words yet.</a:t>
            </a:r>
            <a:endParaRPr lang="en-GB" sz="20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lnSpc>
                <a:spcPct val="90000"/>
              </a:lnSpc>
              <a:buNone/>
            </a:pPr>
            <a:endParaRPr lang="en-GB" sz="1800" dirty="0"/>
          </a:p>
        </p:txBody>
      </p:sp>
      <p:pic>
        <p:nvPicPr>
          <p:cNvPr id="4" name="Picture 3">
            <a:extLst>
              <a:ext uri="{FF2B5EF4-FFF2-40B4-BE49-F238E27FC236}">
                <a16:creationId xmlns:a16="http://schemas.microsoft.com/office/drawing/2014/main" id="{476653D1-FC5E-68AB-8625-1B7D65820E4C}"/>
              </a:ext>
            </a:extLst>
          </p:cNvPr>
          <p:cNvPicPr>
            <a:picLocks noChangeAspect="1"/>
          </p:cNvPicPr>
          <p:nvPr/>
        </p:nvPicPr>
        <p:blipFill>
          <a:blip r:embed="rId2"/>
          <a:stretch>
            <a:fillRect/>
          </a:stretch>
        </p:blipFill>
        <p:spPr>
          <a:xfrm>
            <a:off x="1618652" y="3735336"/>
            <a:ext cx="6115050" cy="2085975"/>
          </a:xfrm>
          <a:prstGeom prst="rect">
            <a:avLst/>
          </a:prstGeom>
        </p:spPr>
      </p:pic>
    </p:spTree>
    <p:extLst>
      <p:ext uri="{BB962C8B-B14F-4D97-AF65-F5344CB8AC3E}">
        <p14:creationId xmlns:p14="http://schemas.microsoft.com/office/powerpoint/2010/main" val="3626872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D4BE-8542-F9B5-0969-049BFBAFC81D}"/>
              </a:ext>
            </a:extLst>
          </p:cNvPr>
          <p:cNvSpPr>
            <a:spLocks noGrp="1"/>
          </p:cNvSpPr>
          <p:nvPr>
            <p:ph type="title"/>
          </p:nvPr>
        </p:nvSpPr>
        <p:spPr>
          <a:xfrm>
            <a:off x="963930" y="1050595"/>
            <a:ext cx="6056111" cy="434189"/>
          </a:xfrm>
        </p:spPr>
        <p:txBody>
          <a:bodyPr anchor="ctr">
            <a:noAutofit/>
          </a:bodyPr>
          <a:lstStyle/>
          <a:p>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pic>
        <p:nvPicPr>
          <p:cNvPr id="5" name="Content Placeholder 4">
            <a:extLst>
              <a:ext uri="{FF2B5EF4-FFF2-40B4-BE49-F238E27FC236}">
                <a16:creationId xmlns:a16="http://schemas.microsoft.com/office/drawing/2014/main" id="{9CBB0136-5B78-10EB-E8EF-D010EEBBB644}"/>
              </a:ext>
            </a:extLst>
          </p:cNvPr>
          <p:cNvPicPr>
            <a:picLocks noGrp="1" noChangeAspect="1"/>
          </p:cNvPicPr>
          <p:nvPr>
            <p:ph idx="1"/>
          </p:nvPr>
        </p:nvPicPr>
        <p:blipFill>
          <a:blip r:embed="rId2"/>
          <a:stretch>
            <a:fillRect/>
          </a:stretch>
        </p:blipFill>
        <p:spPr>
          <a:xfrm>
            <a:off x="963930" y="908720"/>
            <a:ext cx="7424737" cy="3533779"/>
          </a:xfrm>
        </p:spPr>
      </p:pic>
      <p:pic>
        <p:nvPicPr>
          <p:cNvPr id="7" name="Content Placeholder 4">
            <a:extLst>
              <a:ext uri="{FF2B5EF4-FFF2-40B4-BE49-F238E27FC236}">
                <a16:creationId xmlns:a16="http://schemas.microsoft.com/office/drawing/2014/main" id="{AFE7E65D-6879-EADA-C5EC-91EEC4DF996C}"/>
              </a:ext>
            </a:extLst>
          </p:cNvPr>
          <p:cNvPicPr>
            <a:picLocks noChangeAspect="1"/>
          </p:cNvPicPr>
          <p:nvPr/>
        </p:nvPicPr>
        <p:blipFill>
          <a:blip r:embed="rId3"/>
          <a:stretch>
            <a:fillRect/>
          </a:stretch>
        </p:blipFill>
        <p:spPr>
          <a:xfrm>
            <a:off x="1043608" y="4264371"/>
            <a:ext cx="7239485" cy="1923833"/>
          </a:xfrm>
          <a:prstGeom prst="rect">
            <a:avLst/>
          </a:prstGeom>
        </p:spPr>
      </p:pic>
    </p:spTree>
    <p:extLst>
      <p:ext uri="{BB962C8B-B14F-4D97-AF65-F5344CB8AC3E}">
        <p14:creationId xmlns:p14="http://schemas.microsoft.com/office/powerpoint/2010/main" val="2174850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D4BE-8542-F9B5-0969-049BFBAFC81D}"/>
              </a:ext>
            </a:extLst>
          </p:cNvPr>
          <p:cNvSpPr>
            <a:spLocks noGrp="1"/>
          </p:cNvSpPr>
          <p:nvPr>
            <p:ph type="title"/>
          </p:nvPr>
        </p:nvSpPr>
        <p:spPr>
          <a:xfrm>
            <a:off x="963930" y="1050595"/>
            <a:ext cx="6056111" cy="434189"/>
          </a:xfrm>
        </p:spPr>
        <p:txBody>
          <a:bodyPr anchor="ctr">
            <a:noAutofit/>
          </a:bodyPr>
          <a:lstStyle/>
          <a:p>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pic>
        <p:nvPicPr>
          <p:cNvPr id="6" name="Content Placeholder 5">
            <a:extLst>
              <a:ext uri="{FF2B5EF4-FFF2-40B4-BE49-F238E27FC236}">
                <a16:creationId xmlns:a16="http://schemas.microsoft.com/office/drawing/2014/main" id="{C7DDDFA7-EDDA-8420-7A31-92CC30FF2395}"/>
              </a:ext>
            </a:extLst>
          </p:cNvPr>
          <p:cNvPicPr>
            <a:picLocks noGrp="1" noChangeAspect="1"/>
          </p:cNvPicPr>
          <p:nvPr>
            <p:ph idx="1"/>
          </p:nvPr>
        </p:nvPicPr>
        <p:blipFill>
          <a:blip r:embed="rId2"/>
          <a:stretch>
            <a:fillRect/>
          </a:stretch>
        </p:blipFill>
        <p:spPr>
          <a:xfrm>
            <a:off x="2363788" y="691426"/>
            <a:ext cx="4600575" cy="1152525"/>
          </a:xfrm>
          <a:prstGeom prst="rect">
            <a:avLst/>
          </a:prstGeom>
        </p:spPr>
      </p:pic>
      <p:pic>
        <p:nvPicPr>
          <p:cNvPr id="9" name="Content Placeholder 4">
            <a:extLst>
              <a:ext uri="{FF2B5EF4-FFF2-40B4-BE49-F238E27FC236}">
                <a16:creationId xmlns:a16="http://schemas.microsoft.com/office/drawing/2014/main" id="{127550F8-14D9-5273-709C-02EED6334938}"/>
              </a:ext>
            </a:extLst>
          </p:cNvPr>
          <p:cNvPicPr>
            <a:picLocks noChangeAspect="1"/>
          </p:cNvPicPr>
          <p:nvPr/>
        </p:nvPicPr>
        <p:blipFill>
          <a:blip r:embed="rId3"/>
          <a:stretch>
            <a:fillRect/>
          </a:stretch>
        </p:blipFill>
        <p:spPr>
          <a:xfrm>
            <a:off x="395536" y="2067269"/>
            <a:ext cx="7879283" cy="1718763"/>
          </a:xfrm>
          <a:prstGeom prst="rect">
            <a:avLst/>
          </a:prstGeom>
        </p:spPr>
      </p:pic>
      <p:sp>
        <p:nvSpPr>
          <p:cNvPr id="13" name="TextBox 12">
            <a:extLst>
              <a:ext uri="{FF2B5EF4-FFF2-40B4-BE49-F238E27FC236}">
                <a16:creationId xmlns:a16="http://schemas.microsoft.com/office/drawing/2014/main" id="{CA83D7B8-7556-7D08-B1A9-FB55FCF6DD7A}"/>
              </a:ext>
            </a:extLst>
          </p:cNvPr>
          <p:cNvSpPr txBox="1"/>
          <p:nvPr/>
        </p:nvSpPr>
        <p:spPr>
          <a:xfrm>
            <a:off x="755576" y="4145199"/>
            <a:ext cx="5676964" cy="2068195"/>
          </a:xfrm>
          <a:prstGeom prst="rect">
            <a:avLst/>
          </a:prstGeom>
          <a:noFill/>
        </p:spPr>
        <p:txBody>
          <a:bodyPr wrap="square">
            <a:spAutoFit/>
          </a:bodyPr>
          <a:lstStyle/>
          <a:p>
            <a:pPr fontAlgn="t">
              <a:lnSpc>
                <a:spcPct val="107000"/>
              </a:lnSpc>
              <a:spcAft>
                <a:spcPts val="800"/>
              </a:spcAft>
            </a:pPr>
            <a:r>
              <a:rPr lang="en-GB" sz="24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The content of writing then becomes  more important, with punctuation and grammar, conjunctions, noun  and adverbial phrases becoming a strong feature of the teaching of writing.</a:t>
            </a:r>
            <a:endParaRPr lang="en-GB" sz="24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4230242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D4BE-8542-F9B5-0969-049BFBAFC81D}"/>
              </a:ext>
            </a:extLst>
          </p:cNvPr>
          <p:cNvSpPr>
            <a:spLocks noGrp="1"/>
          </p:cNvSpPr>
          <p:nvPr>
            <p:ph type="title"/>
          </p:nvPr>
        </p:nvSpPr>
        <p:spPr>
          <a:xfrm>
            <a:off x="963930" y="1050595"/>
            <a:ext cx="6056111" cy="434189"/>
          </a:xfrm>
        </p:spPr>
        <p:txBody>
          <a:bodyPr anchor="ctr">
            <a:noAutofit/>
          </a:bodyPr>
          <a:lstStyle/>
          <a:p>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4" name="Content Placeholder 3">
            <a:extLst>
              <a:ext uri="{FF2B5EF4-FFF2-40B4-BE49-F238E27FC236}">
                <a16:creationId xmlns:a16="http://schemas.microsoft.com/office/drawing/2014/main" id="{B91A03E7-F930-33DF-E100-89C054BE5C38}"/>
              </a:ext>
            </a:extLst>
          </p:cNvPr>
          <p:cNvSpPr>
            <a:spLocks noGrp="1"/>
          </p:cNvSpPr>
          <p:nvPr>
            <p:ph idx="1"/>
          </p:nvPr>
        </p:nvSpPr>
        <p:spPr>
          <a:xfrm>
            <a:off x="457200" y="1196752"/>
            <a:ext cx="8229600" cy="5328591"/>
          </a:xfrm>
        </p:spPr>
        <p:txBody>
          <a:bodyPr>
            <a:normAutofit fontScale="47500" lnSpcReduction="20000"/>
          </a:bodyPr>
          <a:lstStyle/>
          <a:p>
            <a:pPr fontAlgn="t">
              <a:lnSpc>
                <a:spcPct val="107000"/>
              </a:lnSpc>
              <a:spcAft>
                <a:spcPts val="800"/>
              </a:spcAft>
            </a:pPr>
            <a:r>
              <a:rPr lang="en-GB" sz="42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At Springfield school, due to the complexity of need of our pupils, moving from one stage of development to another can be a lengthy process.</a:t>
            </a:r>
          </a:p>
          <a:p>
            <a:pPr marL="0" indent="0" fontAlgn="t">
              <a:lnSpc>
                <a:spcPct val="107000"/>
              </a:lnSpc>
              <a:spcAft>
                <a:spcPts val="800"/>
              </a:spcAft>
              <a:buNone/>
            </a:pPr>
            <a:r>
              <a:rPr lang="en-GB" sz="42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Opportunities  provided for:</a:t>
            </a:r>
            <a:endParaRPr lang="en-GB" sz="42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lvl="0" indent="-342900" fontAlgn="t">
              <a:lnSpc>
                <a:spcPct val="107000"/>
              </a:lnSpc>
              <a:spcAft>
                <a:spcPts val="800"/>
              </a:spcAft>
              <a:buSzPts val="1000"/>
              <a:buFont typeface="Symbol" panose="05050102010706020507" pitchFamily="18" charset="2"/>
              <a:buChar char=""/>
              <a:tabLst>
                <a:tab pos="457200" algn="l"/>
              </a:tabLst>
            </a:pPr>
            <a:r>
              <a:rPr lang="en-GB" sz="42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Mark-making activities in continuous provision areas</a:t>
            </a:r>
            <a:endParaRPr lang="en-GB" sz="42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lvl="0" indent="-342900" fontAlgn="t">
              <a:lnSpc>
                <a:spcPct val="107000"/>
              </a:lnSpc>
              <a:spcAft>
                <a:spcPts val="800"/>
              </a:spcAft>
              <a:buSzPts val="1000"/>
              <a:buFont typeface="Symbol" panose="05050102010706020507" pitchFamily="18" charset="2"/>
              <a:buChar char=""/>
              <a:tabLst>
                <a:tab pos="457200" algn="l"/>
              </a:tabLst>
            </a:pPr>
            <a:r>
              <a:rPr lang="en-GB" sz="42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Activities to develop fine-motors skills</a:t>
            </a:r>
            <a:endParaRPr lang="en-GB" sz="42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lvl="0" indent="-342900" fontAlgn="t">
              <a:lnSpc>
                <a:spcPct val="107000"/>
              </a:lnSpc>
              <a:spcAft>
                <a:spcPts val="800"/>
              </a:spcAft>
              <a:buSzPts val="1000"/>
              <a:buFont typeface="Symbol" panose="05050102010706020507" pitchFamily="18" charset="2"/>
              <a:buChar char=""/>
              <a:tabLst>
                <a:tab pos="457200" algn="l"/>
              </a:tabLst>
            </a:pPr>
            <a:r>
              <a:rPr lang="en-GB" sz="42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Over-writing shapes and letter</a:t>
            </a:r>
            <a:endParaRPr lang="en-GB" sz="42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lvl="0" indent="-342900" fontAlgn="t">
              <a:lnSpc>
                <a:spcPct val="107000"/>
              </a:lnSpc>
              <a:spcAft>
                <a:spcPts val="800"/>
              </a:spcAft>
              <a:buSzPts val="1000"/>
              <a:buFont typeface="Symbol" panose="05050102010706020507" pitchFamily="18" charset="2"/>
              <a:buChar char=""/>
              <a:tabLst>
                <a:tab pos="457200" algn="l"/>
              </a:tabLst>
            </a:pPr>
            <a:r>
              <a:rPr lang="en-GB" sz="42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Practising letter formation</a:t>
            </a:r>
            <a:endParaRPr lang="en-GB" sz="42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lvl="0" indent="-342900" fontAlgn="t">
              <a:lnSpc>
                <a:spcPct val="107000"/>
              </a:lnSpc>
              <a:spcAft>
                <a:spcPts val="800"/>
              </a:spcAft>
              <a:buSzPts val="1000"/>
              <a:buFont typeface="Symbol" panose="05050102010706020507" pitchFamily="18" charset="2"/>
              <a:buChar char=""/>
              <a:tabLst>
                <a:tab pos="457200" algn="l"/>
              </a:tabLst>
            </a:pPr>
            <a:r>
              <a:rPr lang="en-GB" sz="42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Practising the spelling of key words</a:t>
            </a:r>
            <a:endParaRPr lang="en-GB" sz="42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lvl="0" indent="-342900" fontAlgn="t">
              <a:lnSpc>
                <a:spcPct val="107000"/>
              </a:lnSpc>
              <a:spcAft>
                <a:spcPts val="800"/>
              </a:spcAft>
              <a:buSzPts val="1000"/>
              <a:buFont typeface="Symbol" panose="05050102010706020507" pitchFamily="18" charset="2"/>
              <a:buChar char=""/>
              <a:tabLst>
                <a:tab pos="457200" algn="l"/>
              </a:tabLst>
            </a:pPr>
            <a:r>
              <a:rPr lang="en-GB" sz="42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Copying words below a model</a:t>
            </a:r>
            <a:endParaRPr lang="en-GB" sz="42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lvl="0" indent="-342900" fontAlgn="t">
              <a:lnSpc>
                <a:spcPct val="107000"/>
              </a:lnSpc>
              <a:spcAft>
                <a:spcPts val="800"/>
              </a:spcAft>
              <a:buSzPts val="1000"/>
              <a:buFont typeface="Symbol" panose="05050102010706020507" pitchFamily="18" charset="2"/>
              <a:buChar char=""/>
              <a:tabLst>
                <a:tab pos="457200" algn="l"/>
              </a:tabLst>
            </a:pPr>
            <a:r>
              <a:rPr lang="en-GB" sz="42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Sentence construction activities.</a:t>
            </a:r>
            <a:endParaRPr lang="en-GB" sz="42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fontAlgn="t">
              <a:lnSpc>
                <a:spcPct val="107000"/>
              </a:lnSpc>
              <a:spcAft>
                <a:spcPts val="800"/>
              </a:spcAft>
              <a:buNone/>
            </a:pPr>
            <a:r>
              <a:rPr lang="en-GB" sz="420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 </a:t>
            </a:r>
            <a:endParaRPr lang="en-GB" sz="42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GB" dirty="0"/>
          </a:p>
        </p:txBody>
      </p:sp>
      <p:pic>
        <p:nvPicPr>
          <p:cNvPr id="3" name="Picture 2">
            <a:extLst>
              <a:ext uri="{FF2B5EF4-FFF2-40B4-BE49-F238E27FC236}">
                <a16:creationId xmlns:a16="http://schemas.microsoft.com/office/drawing/2014/main" id="{7101C4D5-2AFD-D61C-5D2B-16BA0402A5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6198" y="4653136"/>
            <a:ext cx="2447801" cy="204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50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D4BE-8542-F9B5-0969-049BFBAFC81D}"/>
              </a:ext>
            </a:extLst>
          </p:cNvPr>
          <p:cNvSpPr>
            <a:spLocks noGrp="1"/>
          </p:cNvSpPr>
          <p:nvPr>
            <p:ph type="title"/>
          </p:nvPr>
        </p:nvSpPr>
        <p:spPr>
          <a:xfrm>
            <a:off x="963930" y="1050595"/>
            <a:ext cx="6056111" cy="434189"/>
          </a:xfrm>
        </p:spPr>
        <p:txBody>
          <a:bodyPr anchor="ctr">
            <a:noAutofit/>
          </a:bodyPr>
          <a:lstStyle/>
          <a:p>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4" name="Content Placeholder 3">
            <a:extLst>
              <a:ext uri="{FF2B5EF4-FFF2-40B4-BE49-F238E27FC236}">
                <a16:creationId xmlns:a16="http://schemas.microsoft.com/office/drawing/2014/main" id="{B91A03E7-F930-33DF-E100-89C054BE5C38}"/>
              </a:ext>
            </a:extLst>
          </p:cNvPr>
          <p:cNvSpPr>
            <a:spLocks noGrp="1"/>
          </p:cNvSpPr>
          <p:nvPr>
            <p:ph idx="1"/>
          </p:nvPr>
        </p:nvSpPr>
        <p:spPr>
          <a:xfrm>
            <a:off x="457200" y="623276"/>
            <a:ext cx="8229600" cy="5502888"/>
          </a:xfrm>
        </p:spPr>
        <p:txBody>
          <a:bodyPr>
            <a:normAutofit/>
          </a:bodyPr>
          <a:lstStyle/>
          <a:p>
            <a:pPr fontAlgn="t">
              <a:lnSpc>
                <a:spcPct val="107000"/>
              </a:lnSpc>
              <a:spcAft>
                <a:spcPts val="800"/>
              </a:spcAft>
            </a:pPr>
            <a:r>
              <a:rPr lang="en-GB" sz="24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Pupils are provided with a range of alternative means of ‘writing’ such as PECS, symbol-supported writing or computer technology.</a:t>
            </a:r>
          </a:p>
          <a:p>
            <a:pPr marL="0" indent="0" fontAlgn="t">
              <a:lnSpc>
                <a:spcPct val="107000"/>
              </a:lnSpc>
              <a:spcAft>
                <a:spcPts val="800"/>
              </a:spcAft>
              <a:buNone/>
            </a:pPr>
            <a:endParaRPr lang="en-GB" sz="2800" u="sng" dirty="0">
              <a:solidFill>
                <a:srgbClr val="333333"/>
              </a:solidFill>
              <a:latin typeface="Comic Sans MS" panose="030F0702030302020204" pitchFamily="66" charset="0"/>
              <a:ea typeface="Times New Roman" panose="02020603050405020304" pitchFamily="18" charset="0"/>
              <a:cs typeface="Calibri" panose="020F0502020204030204" pitchFamily="34" charset="0"/>
            </a:endParaRPr>
          </a:p>
          <a:p>
            <a:pPr marL="0" indent="0" fontAlgn="t">
              <a:lnSpc>
                <a:spcPct val="107000"/>
              </a:lnSpc>
              <a:spcAft>
                <a:spcPts val="800"/>
              </a:spcAft>
              <a:buNone/>
            </a:pPr>
            <a:r>
              <a:rPr lang="en-GB" sz="2800" u="sng" dirty="0">
                <a:solidFill>
                  <a:srgbClr val="333333"/>
                </a:solidFill>
                <a:latin typeface="Comic Sans MS" panose="030F0702030302020204" pitchFamily="66" charset="0"/>
                <a:ea typeface="Times New Roman" panose="02020603050405020304" pitchFamily="18" charset="0"/>
                <a:cs typeface="Calibri" panose="020F0502020204030204" pitchFamily="34" charset="0"/>
              </a:rPr>
              <a:t>Colourful semantics</a:t>
            </a:r>
            <a:r>
              <a:rPr lang="en-GB" sz="2800" u="sng" dirty="0">
                <a:solidFill>
                  <a:srgbClr val="333333"/>
                </a:solidFill>
                <a:effectLst/>
                <a:latin typeface="Comic Sans MS" panose="030F0702030302020204" pitchFamily="66" charset="0"/>
                <a:ea typeface="Times New Roman" panose="02020603050405020304" pitchFamily="18" charset="0"/>
                <a:cs typeface="Calibri" panose="020F0502020204030204" pitchFamily="34" charset="0"/>
              </a:rPr>
              <a:t> </a:t>
            </a:r>
            <a:r>
              <a:rPr lang="en-GB" sz="2800" u="sng" dirty="0">
                <a:solidFill>
                  <a:srgbClr val="000000"/>
                </a:solidFill>
                <a:effectLst/>
                <a:latin typeface="Lucida Sans Unicode" panose="020B0602030504020204" pitchFamily="34" charset="0"/>
                <a:ea typeface="Times New Roman" panose="02020603050405020304" pitchFamily="18" charset="0"/>
                <a:cs typeface="Times New Roman" panose="02020603050405020304" pitchFamily="18" charset="0"/>
              </a:rPr>
              <a:t> </a:t>
            </a:r>
          </a:p>
          <a:p>
            <a:pPr fontAlgn="t">
              <a:lnSpc>
                <a:spcPct val="107000"/>
              </a:lnSpc>
              <a:spcAft>
                <a:spcPts val="80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6" name="Picture 5">
            <a:extLst>
              <a:ext uri="{FF2B5EF4-FFF2-40B4-BE49-F238E27FC236}">
                <a16:creationId xmlns:a16="http://schemas.microsoft.com/office/drawing/2014/main" id="{B905ED41-2E76-D7B2-A131-D015A66BD0BE}"/>
              </a:ext>
            </a:extLst>
          </p:cNvPr>
          <p:cNvPicPr>
            <a:picLocks noChangeAspect="1"/>
          </p:cNvPicPr>
          <p:nvPr/>
        </p:nvPicPr>
        <p:blipFill>
          <a:blip r:embed="rId2"/>
          <a:stretch>
            <a:fillRect/>
          </a:stretch>
        </p:blipFill>
        <p:spPr>
          <a:xfrm>
            <a:off x="768361" y="2108060"/>
            <a:ext cx="3886200" cy="2095500"/>
          </a:xfrm>
          <a:prstGeom prst="rect">
            <a:avLst/>
          </a:prstGeom>
        </p:spPr>
      </p:pic>
      <p:pic>
        <p:nvPicPr>
          <p:cNvPr id="9" name="Picture 8">
            <a:extLst>
              <a:ext uri="{FF2B5EF4-FFF2-40B4-BE49-F238E27FC236}">
                <a16:creationId xmlns:a16="http://schemas.microsoft.com/office/drawing/2014/main" id="{95ED37AE-CB15-3915-10F0-5182C79CCB52}"/>
              </a:ext>
            </a:extLst>
          </p:cNvPr>
          <p:cNvPicPr>
            <a:picLocks noChangeAspect="1"/>
          </p:cNvPicPr>
          <p:nvPr/>
        </p:nvPicPr>
        <p:blipFill>
          <a:blip r:embed="rId3"/>
          <a:stretch>
            <a:fillRect/>
          </a:stretch>
        </p:blipFill>
        <p:spPr>
          <a:xfrm>
            <a:off x="755388" y="4604806"/>
            <a:ext cx="4752716" cy="1125640"/>
          </a:xfrm>
          <a:prstGeom prst="rect">
            <a:avLst/>
          </a:prstGeom>
        </p:spPr>
      </p:pic>
    </p:spTree>
    <p:extLst>
      <p:ext uri="{BB962C8B-B14F-4D97-AF65-F5344CB8AC3E}">
        <p14:creationId xmlns:p14="http://schemas.microsoft.com/office/powerpoint/2010/main" val="405927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809" r="6" b="5035"/>
          <a:stretch/>
        </p:blipFill>
        <p:spPr>
          <a:xfrm>
            <a:off x="466256" y="623280"/>
            <a:ext cx="2576652" cy="1819656"/>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8390" r="-4" b="34905"/>
          <a:stretch/>
        </p:blipFill>
        <p:spPr>
          <a:xfrm>
            <a:off x="466257" y="4416029"/>
            <a:ext cx="2584554" cy="1815122"/>
          </a:xfrm>
          <a:prstGeom prst="rect">
            <a:avLst/>
          </a:prstGeom>
        </p:spPr>
      </p:pic>
      <p:sp>
        <p:nvSpPr>
          <p:cNvPr id="5" name="Title 1"/>
          <p:cNvSpPr>
            <a:spLocks noGrp="1"/>
          </p:cNvSpPr>
          <p:nvPr>
            <p:ph type="title"/>
          </p:nvPr>
        </p:nvSpPr>
        <p:spPr>
          <a:xfrm>
            <a:off x="3652788" y="1188637"/>
            <a:ext cx="4678190" cy="1597228"/>
          </a:xfrm>
        </p:spPr>
        <p:txBody>
          <a:bodyPr>
            <a:normAutofit/>
          </a:bodyPr>
          <a:lstStyle/>
          <a:p>
            <a:r>
              <a:rPr lang="en-GB" sz="4700" b="1" dirty="0">
                <a:latin typeface="Calibri" panose="020F0502020204030204" pitchFamily="34" charset="0"/>
                <a:cs typeface="Calibri" panose="020F0502020204030204" pitchFamily="34" charset="0"/>
              </a:rPr>
              <a:t>Time to Talk</a:t>
            </a:r>
          </a:p>
        </p:txBody>
      </p:sp>
      <p:sp>
        <p:nvSpPr>
          <p:cNvPr id="3" name="Content Placeholder 2"/>
          <p:cNvSpPr>
            <a:spLocks noGrp="1"/>
          </p:cNvSpPr>
          <p:nvPr>
            <p:ph idx="1"/>
          </p:nvPr>
        </p:nvSpPr>
        <p:spPr>
          <a:xfrm>
            <a:off x="3652788" y="2519655"/>
            <a:ext cx="3769234" cy="3206821"/>
          </a:xfrm>
        </p:spPr>
        <p:txBody>
          <a:bodyPr anchor="t">
            <a:normAutofit/>
          </a:bodyPr>
          <a:lstStyle/>
          <a:p>
            <a:pPr marL="0" indent="0">
              <a:lnSpc>
                <a:spcPct val="90000"/>
              </a:lnSpc>
              <a:buNone/>
            </a:pPr>
            <a:r>
              <a:rPr lang="en-GB" dirty="0">
                <a:latin typeface="Calibri Light" panose="020F0302020204030204" pitchFamily="34" charset="0"/>
                <a:cs typeface="Calibri Light" panose="020F0302020204030204" pitchFamily="34" charset="0"/>
              </a:rPr>
              <a:t>Children need lots of opportunities to talk to others as they practise their speaking and listening skills. This will:</a:t>
            </a:r>
          </a:p>
          <a:p>
            <a:pPr>
              <a:lnSpc>
                <a:spcPct val="90000"/>
              </a:lnSpc>
            </a:pPr>
            <a:r>
              <a:rPr lang="en-GB" dirty="0">
                <a:latin typeface="Calibri Light" panose="020F0302020204030204" pitchFamily="34" charset="0"/>
                <a:cs typeface="Calibri Light" panose="020F0302020204030204" pitchFamily="34" charset="0"/>
              </a:rPr>
              <a:t>Support social skills and self-esteem.</a:t>
            </a:r>
          </a:p>
          <a:p>
            <a:pPr>
              <a:lnSpc>
                <a:spcPct val="90000"/>
              </a:lnSpc>
            </a:pPr>
            <a:r>
              <a:rPr lang="en-GB" dirty="0">
                <a:latin typeface="Calibri Light" panose="020F0302020204030204" pitchFamily="34" charset="0"/>
                <a:cs typeface="Calibri Light" panose="020F0302020204030204" pitchFamily="34" charset="0"/>
              </a:rPr>
              <a:t>Develop vocabulary and expression of ideas.</a:t>
            </a:r>
          </a:p>
          <a:p>
            <a:pPr>
              <a:lnSpc>
                <a:spcPct val="90000"/>
              </a:lnSpc>
            </a:pPr>
            <a:r>
              <a:rPr lang="en-GB" dirty="0">
                <a:latin typeface="Calibri Light" panose="020F0302020204030204" pitchFamily="34" charset="0"/>
                <a:cs typeface="Calibri Light" panose="020F0302020204030204" pitchFamily="34" charset="0"/>
              </a:rPr>
              <a:t>Offer opportunities for children to practise language structure and new words.</a:t>
            </a:r>
          </a:p>
          <a:p>
            <a:pPr marL="0" indent="0">
              <a:lnSpc>
                <a:spcPct val="90000"/>
              </a:lnSpc>
              <a:buNone/>
            </a:pPr>
            <a:endParaRPr lang="en-GB" sz="1600" dirty="0">
              <a:latin typeface="Arial Rounded MT Bold" panose="020F0704030504030204" pitchFamily="34" charset="0"/>
            </a:endParaRPr>
          </a:p>
          <a:p>
            <a:pPr marL="0" indent="0">
              <a:lnSpc>
                <a:spcPct val="90000"/>
              </a:lnSpc>
              <a:buNone/>
            </a:pPr>
            <a:endParaRPr lang="en-GB" sz="1600" dirty="0">
              <a:latin typeface="Arial Rounded MT Bold" panose="020F0704030504030204" pitchFamily="34" charset="0"/>
            </a:endParaRPr>
          </a:p>
          <a:p>
            <a:pPr marL="0" indent="0">
              <a:lnSpc>
                <a:spcPct val="90000"/>
              </a:lnSpc>
              <a:buNone/>
            </a:pPr>
            <a:endParaRPr lang="en-GB" sz="1600" dirty="0">
              <a:latin typeface="Arial Rounded MT Bold" panose="020F0704030504030204" pitchFamily="34" charset="0"/>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25585" b="26722"/>
          <a:stretch/>
        </p:blipFill>
        <p:spPr>
          <a:xfrm>
            <a:off x="466256" y="2519655"/>
            <a:ext cx="2584554" cy="1819656"/>
          </a:xfrm>
          <a:prstGeom prst="rect">
            <a:avLst/>
          </a:prstGeom>
        </p:spPr>
      </p:pic>
      <p:sp>
        <p:nvSpPr>
          <p:cNvPr id="7" name="AutoShape 2" descr="Image result for child TALKING"/>
          <p:cNvSpPr>
            <a:spLocks noChangeAspect="1" noChangeArrowheads="1"/>
          </p:cNvSpPr>
          <p:nvPr/>
        </p:nvSpPr>
        <p:spPr bwMode="auto">
          <a:xfrm>
            <a:off x="-31750" y="-136525"/>
            <a:ext cx="1867446" cy="18674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9401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8DCBC9-E0DE-46B3-8FAE-C5C151378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08" y="237744"/>
            <a:ext cx="5748963"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C046D4BE-8542-F9B5-0969-049BFBAFC81D}"/>
              </a:ext>
            </a:extLst>
          </p:cNvPr>
          <p:cNvSpPr>
            <a:spLocks noGrp="1"/>
          </p:cNvSpPr>
          <p:nvPr>
            <p:ph type="title"/>
          </p:nvPr>
        </p:nvSpPr>
        <p:spPr>
          <a:xfrm>
            <a:off x="651510" y="642593"/>
            <a:ext cx="4711446" cy="1744183"/>
          </a:xfrm>
        </p:spPr>
        <p:txBody>
          <a:bodyPr>
            <a:normAutofit/>
          </a:bodyPr>
          <a:lstStyle/>
          <a:p>
            <a:br>
              <a:rPr lang="en-GB">
                <a:effectLst/>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4" name="Content Placeholder 3">
            <a:extLst>
              <a:ext uri="{FF2B5EF4-FFF2-40B4-BE49-F238E27FC236}">
                <a16:creationId xmlns:a16="http://schemas.microsoft.com/office/drawing/2014/main" id="{B91A03E7-F930-33DF-E100-89C054BE5C38}"/>
              </a:ext>
            </a:extLst>
          </p:cNvPr>
          <p:cNvSpPr>
            <a:spLocks noGrp="1"/>
          </p:cNvSpPr>
          <p:nvPr>
            <p:ph idx="1"/>
          </p:nvPr>
        </p:nvSpPr>
        <p:spPr>
          <a:xfrm>
            <a:off x="651510" y="1052736"/>
            <a:ext cx="4711446" cy="4982304"/>
          </a:xfrm>
        </p:spPr>
        <p:txBody>
          <a:bodyPr>
            <a:normAutofit/>
          </a:bodyPr>
          <a:lstStyle/>
          <a:p>
            <a:pPr fontAlgn="t">
              <a:spcAft>
                <a:spcPts val="800"/>
              </a:spcAft>
            </a:pPr>
            <a:r>
              <a:rPr lang="en-GB" sz="2800" dirty="0">
                <a:latin typeface="Calibri Light" panose="020F0302020204030204" pitchFamily="34" charset="0"/>
                <a:ea typeface="Times New Roman" panose="02020603050405020304" pitchFamily="18" charset="0"/>
                <a:cs typeface="Calibri Light" panose="020F0302020204030204" pitchFamily="34" charset="0"/>
              </a:rPr>
              <a:t>Writing is dependent on hand muscles and fine motor control.</a:t>
            </a:r>
          </a:p>
          <a:p>
            <a:pPr marL="0" indent="0" fontAlgn="t">
              <a:spcAft>
                <a:spcPts val="800"/>
              </a:spcAft>
              <a:buNone/>
            </a:pPr>
            <a:r>
              <a:rPr lang="en-GB" sz="2800" dirty="0">
                <a:latin typeface="Calibri Light" panose="020F0302020204030204" pitchFamily="34" charset="0"/>
                <a:ea typeface="Times New Roman" panose="02020603050405020304" pitchFamily="18" charset="0"/>
                <a:cs typeface="Calibri Light" panose="020F0302020204030204" pitchFamily="34" charset="0"/>
              </a:rPr>
              <a:t>Things to do at home:</a:t>
            </a:r>
          </a:p>
          <a:p>
            <a:pPr fontAlgn="t">
              <a:spcAft>
                <a:spcPts val="800"/>
              </a:spcAft>
            </a:pPr>
            <a:r>
              <a:rPr lang="en-GB" sz="2800" b="1" dirty="0">
                <a:latin typeface="Calibri Light" panose="020F0302020204030204" pitchFamily="34" charset="0"/>
                <a:ea typeface="Times New Roman" panose="02020603050405020304" pitchFamily="18" charset="0"/>
                <a:cs typeface="Calibri Light" panose="020F0302020204030204" pitchFamily="34" charset="0"/>
              </a:rPr>
              <a:t>Scissor skills</a:t>
            </a:r>
          </a:p>
          <a:p>
            <a:pPr fontAlgn="t">
              <a:spcAft>
                <a:spcPts val="800"/>
              </a:spcAft>
            </a:pPr>
            <a:r>
              <a:rPr lang="en-GB" sz="2800" b="1" dirty="0">
                <a:effectLst/>
                <a:latin typeface="Calibri Light" panose="020F0302020204030204" pitchFamily="34" charset="0"/>
                <a:ea typeface="Times New Roman" panose="02020603050405020304" pitchFamily="18" charset="0"/>
                <a:cs typeface="Calibri Light" panose="020F0302020204030204" pitchFamily="34" charset="0"/>
              </a:rPr>
              <a:t>Handwriting</a:t>
            </a:r>
          </a:p>
          <a:p>
            <a:pPr fontAlgn="t">
              <a:spcAft>
                <a:spcPts val="800"/>
              </a:spcAft>
            </a:pPr>
            <a:r>
              <a:rPr lang="en-GB" sz="2800" b="1" dirty="0">
                <a:latin typeface="Calibri Light" panose="020F0302020204030204" pitchFamily="34" charset="0"/>
                <a:ea typeface="Times New Roman" panose="02020603050405020304" pitchFamily="18" charset="0"/>
                <a:cs typeface="Calibri Light" panose="020F0302020204030204" pitchFamily="34" charset="0"/>
              </a:rPr>
              <a:t>Dough disco</a:t>
            </a:r>
          </a:p>
          <a:p>
            <a:pPr fontAlgn="t">
              <a:spcAft>
                <a:spcPts val="800"/>
              </a:spcAft>
            </a:pPr>
            <a:r>
              <a:rPr lang="en-GB" sz="2800" b="1" dirty="0">
                <a:effectLst/>
                <a:latin typeface="Calibri Light" panose="020F0302020204030204" pitchFamily="34" charset="0"/>
                <a:ea typeface="Times New Roman" panose="02020603050405020304" pitchFamily="18" charset="0"/>
                <a:cs typeface="Calibri Light" panose="020F0302020204030204" pitchFamily="34" charset="0"/>
              </a:rPr>
              <a:t>Motor skills</a:t>
            </a:r>
          </a:p>
          <a:p>
            <a:pPr fontAlgn="t">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6" name="Picture 5">
            <a:extLst>
              <a:ext uri="{FF2B5EF4-FFF2-40B4-BE49-F238E27FC236}">
                <a16:creationId xmlns:a16="http://schemas.microsoft.com/office/drawing/2014/main" id="{854AD12F-56A6-1874-265B-9573B8D5526C}"/>
              </a:ext>
            </a:extLst>
          </p:cNvPr>
          <p:cNvPicPr>
            <a:picLocks noChangeAspect="1"/>
          </p:cNvPicPr>
          <p:nvPr/>
        </p:nvPicPr>
        <p:blipFill rotWithShape="1">
          <a:blip r:embed="rId2"/>
          <a:srcRect t="943" r="3" b="3"/>
          <a:stretch/>
        </p:blipFill>
        <p:spPr>
          <a:xfrm>
            <a:off x="5927271" y="237745"/>
            <a:ext cx="3044069" cy="3191256"/>
          </a:xfrm>
          <a:prstGeom prst="rect">
            <a:avLst/>
          </a:prstGeom>
        </p:spPr>
      </p:pic>
      <p:pic>
        <p:nvPicPr>
          <p:cNvPr id="9" name="Picture 8">
            <a:extLst>
              <a:ext uri="{FF2B5EF4-FFF2-40B4-BE49-F238E27FC236}">
                <a16:creationId xmlns:a16="http://schemas.microsoft.com/office/drawing/2014/main" id="{17A58EF7-09A3-CC8A-6BB9-3F8681E14497}"/>
              </a:ext>
            </a:extLst>
          </p:cNvPr>
          <p:cNvPicPr>
            <a:picLocks noChangeAspect="1"/>
          </p:cNvPicPr>
          <p:nvPr/>
        </p:nvPicPr>
        <p:blipFill rotWithShape="1">
          <a:blip r:embed="rId3"/>
          <a:srcRect t="21394" r="-2" b="2360"/>
          <a:stretch/>
        </p:blipFill>
        <p:spPr>
          <a:xfrm>
            <a:off x="5927271" y="3429002"/>
            <a:ext cx="3044069" cy="3191254"/>
          </a:xfrm>
          <a:prstGeom prst="rect">
            <a:avLst/>
          </a:prstGeom>
        </p:spPr>
      </p:pic>
    </p:spTree>
    <p:extLst>
      <p:ext uri="{BB962C8B-B14F-4D97-AF65-F5344CB8AC3E}">
        <p14:creationId xmlns:p14="http://schemas.microsoft.com/office/powerpoint/2010/main" val="2115996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12C4-4AB2-B796-4D93-F83B306E7E83}"/>
              </a:ext>
            </a:extLst>
          </p:cNvPr>
          <p:cNvSpPr>
            <a:spLocks noGrp="1"/>
          </p:cNvSpPr>
          <p:nvPr>
            <p:ph type="title"/>
          </p:nvPr>
        </p:nvSpPr>
        <p:spPr/>
        <p:txBody>
          <a:bodyPr>
            <a:normAutofit/>
          </a:bodyPr>
          <a:lstStyle/>
          <a:p>
            <a:pPr algn="ctr"/>
            <a:r>
              <a:rPr lang="en-GB" sz="4800" dirty="0">
                <a:latin typeface="Calibri" panose="020F0502020204030204" pitchFamily="34" charset="0"/>
                <a:cs typeface="Calibri" panose="020F0502020204030204" pitchFamily="34" charset="0"/>
              </a:rPr>
              <a:t>Thank you </a:t>
            </a:r>
          </a:p>
        </p:txBody>
      </p:sp>
      <p:sp>
        <p:nvSpPr>
          <p:cNvPr id="3" name="Content Placeholder 2">
            <a:extLst>
              <a:ext uri="{FF2B5EF4-FFF2-40B4-BE49-F238E27FC236}">
                <a16:creationId xmlns:a16="http://schemas.microsoft.com/office/drawing/2014/main" id="{3B1804EA-A002-D2F4-FC5E-26489ACF8BCF}"/>
              </a:ext>
            </a:extLst>
          </p:cNvPr>
          <p:cNvSpPr>
            <a:spLocks noGrp="1"/>
          </p:cNvSpPr>
          <p:nvPr>
            <p:ph idx="1"/>
          </p:nvPr>
        </p:nvSpPr>
        <p:spPr/>
        <p:txBody>
          <a:bodyPr>
            <a:normAutofit/>
          </a:bodyPr>
          <a:lstStyle/>
          <a:p>
            <a:pPr marL="0" indent="0" algn="ctr">
              <a:buNone/>
            </a:pPr>
            <a:r>
              <a:rPr lang="en-GB" sz="2400" dirty="0">
                <a:latin typeface="Calibri Light" panose="020F0302020204030204" pitchFamily="34" charset="0"/>
                <a:cs typeface="Calibri Light" panose="020F0302020204030204" pitchFamily="34" charset="0"/>
              </a:rPr>
              <a:t>Thank you for reading our guide to English.</a:t>
            </a:r>
          </a:p>
          <a:p>
            <a:pPr marL="0" indent="0" algn="ctr">
              <a:buNone/>
            </a:pPr>
            <a:r>
              <a:rPr lang="en-GB" sz="2400" dirty="0">
                <a:latin typeface="Calibri Light" panose="020F0302020204030204" pitchFamily="34" charset="0"/>
                <a:cs typeface="Calibri Light" panose="020F0302020204030204" pitchFamily="34" charset="0"/>
              </a:rPr>
              <a:t>If you have any further questions about the teaching of English at Springfield School, please do not hesitate to contact your child’s class teacher via </a:t>
            </a:r>
            <a:r>
              <a:rPr lang="en-GB" sz="2400" dirty="0" err="1">
                <a:latin typeface="Calibri Light" panose="020F0302020204030204" pitchFamily="34" charset="0"/>
                <a:cs typeface="Calibri Light" panose="020F0302020204030204" pitchFamily="34" charset="0"/>
              </a:rPr>
              <a:t>Eschools</a:t>
            </a:r>
            <a:r>
              <a:rPr lang="en-GB" sz="2400" dirty="0">
                <a:latin typeface="Calibri Light" panose="020F0302020204030204" pitchFamily="34" charset="0"/>
                <a:cs typeface="Calibri Light" panose="020F0302020204030204" pitchFamily="34" charset="0"/>
              </a:rPr>
              <a:t>.</a:t>
            </a:r>
          </a:p>
        </p:txBody>
      </p:sp>
      <p:pic>
        <p:nvPicPr>
          <p:cNvPr id="4" name="Picture 2">
            <a:extLst>
              <a:ext uri="{FF2B5EF4-FFF2-40B4-BE49-F238E27FC236}">
                <a16:creationId xmlns:a16="http://schemas.microsoft.com/office/drawing/2014/main" id="{639BAA67-8C38-0B28-1482-6E1F95EC44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016753"/>
            <a:ext cx="2630660" cy="219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35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9CFD-B4D0-4BAD-DE93-0A3FA926A5C9}"/>
              </a:ext>
            </a:extLst>
          </p:cNvPr>
          <p:cNvSpPr>
            <a:spLocks noGrp="1"/>
          </p:cNvSpPr>
          <p:nvPr>
            <p:ph type="title"/>
          </p:nvPr>
        </p:nvSpPr>
        <p:spPr>
          <a:xfrm>
            <a:off x="963930" y="1050595"/>
            <a:ext cx="7352486" cy="506197"/>
          </a:xfrm>
        </p:spPr>
        <p:txBody>
          <a:bodyPr anchor="ctr">
            <a:normAutofit fontScale="90000"/>
          </a:bodyPr>
          <a:lstStyle/>
          <a:p>
            <a:pPr>
              <a:lnSpc>
                <a:spcPct val="90000"/>
              </a:lnSpc>
            </a:pPr>
            <a:r>
              <a:rPr lang="en-GB" sz="5400" dirty="0">
                <a:latin typeface="Calibri" panose="020F0502020204030204" pitchFamily="34" charset="0"/>
                <a:cs typeface="Calibri" panose="020F0502020204030204" pitchFamily="34" charset="0"/>
              </a:rPr>
              <a:t>Speaking and listening</a:t>
            </a:r>
          </a:p>
        </p:txBody>
      </p:sp>
      <p:sp>
        <p:nvSpPr>
          <p:cNvPr id="3" name="Content Placeholder 2">
            <a:extLst>
              <a:ext uri="{FF2B5EF4-FFF2-40B4-BE49-F238E27FC236}">
                <a16:creationId xmlns:a16="http://schemas.microsoft.com/office/drawing/2014/main" id="{A5F8AA65-CD3D-B99A-B189-6D9E3E4A910B}"/>
              </a:ext>
            </a:extLst>
          </p:cNvPr>
          <p:cNvSpPr>
            <a:spLocks noGrp="1"/>
          </p:cNvSpPr>
          <p:nvPr>
            <p:ph idx="1"/>
          </p:nvPr>
        </p:nvSpPr>
        <p:spPr>
          <a:xfrm>
            <a:off x="683569" y="1556792"/>
            <a:ext cx="6915212" cy="4320479"/>
          </a:xfrm>
        </p:spPr>
        <p:txBody>
          <a:bodyPr anchor="t">
            <a:normAutofit/>
          </a:bodyPr>
          <a:lstStyle/>
          <a:p>
            <a:endParaRPr lang="en-GB" sz="2000" dirty="0"/>
          </a:p>
          <a:p>
            <a:pPr marL="0" indent="0">
              <a:buNone/>
            </a:pPr>
            <a:endParaRPr lang="en-GB" sz="2000" dirty="0"/>
          </a:p>
          <a:p>
            <a:pPr marL="0" indent="0">
              <a:buNone/>
            </a:pPr>
            <a:r>
              <a:rPr lang="en-GB" sz="2000" u="sng" dirty="0">
                <a:latin typeface="Calibri Light" panose="020F0302020204030204" pitchFamily="34" charset="0"/>
                <a:cs typeface="Calibri Light" panose="020F0302020204030204" pitchFamily="34" charset="0"/>
              </a:rPr>
              <a:t>AAC:</a:t>
            </a:r>
            <a:endParaRPr lang="en-GB" sz="2000" dirty="0">
              <a:latin typeface="Calibri Light" panose="020F0302020204030204" pitchFamily="34" charset="0"/>
              <a:cs typeface="Calibri Light" panose="020F0302020204030204" pitchFamily="34" charset="0"/>
            </a:endParaRPr>
          </a:p>
          <a:p>
            <a:r>
              <a:rPr lang="en-GB" sz="2000" dirty="0">
                <a:latin typeface="Calibri Light" panose="020F0302020204030204" pitchFamily="34" charset="0"/>
                <a:cs typeface="Calibri Light" panose="020F0302020204030204" pitchFamily="34" charset="0"/>
              </a:rPr>
              <a:t>Switches</a:t>
            </a:r>
          </a:p>
          <a:p>
            <a:r>
              <a:rPr lang="en-GB" sz="2000" dirty="0">
                <a:latin typeface="Calibri Light" panose="020F0302020204030204" pitchFamily="34" charset="0"/>
                <a:cs typeface="Calibri Light" panose="020F0302020204030204" pitchFamily="34" charset="0"/>
              </a:rPr>
              <a:t>Objects of Reference</a:t>
            </a:r>
          </a:p>
          <a:p>
            <a:r>
              <a:rPr lang="en-GB" sz="2000" dirty="0">
                <a:latin typeface="Calibri Light" panose="020F0302020204030204" pitchFamily="34" charset="0"/>
                <a:cs typeface="Calibri Light" panose="020F0302020204030204" pitchFamily="34" charset="0"/>
              </a:rPr>
              <a:t>PECs</a:t>
            </a:r>
          </a:p>
          <a:p>
            <a:r>
              <a:rPr lang="en-GB" sz="2000" dirty="0">
                <a:latin typeface="Calibri Light" panose="020F0302020204030204" pitchFamily="34" charset="0"/>
                <a:cs typeface="Calibri Light" panose="020F0302020204030204" pitchFamily="34" charset="0"/>
              </a:rPr>
              <a:t>Communication mats/books</a:t>
            </a:r>
          </a:p>
          <a:p>
            <a:r>
              <a:rPr lang="en-GB" sz="2000" dirty="0">
                <a:latin typeface="Calibri Light" panose="020F0302020204030204" pitchFamily="34" charset="0"/>
                <a:cs typeface="Calibri Light" panose="020F0302020204030204" pitchFamily="34" charset="0"/>
              </a:rPr>
              <a:t>Signing</a:t>
            </a:r>
          </a:p>
          <a:p>
            <a:r>
              <a:rPr lang="en-GB" sz="2000" dirty="0">
                <a:latin typeface="Calibri Light" panose="020F0302020204030204" pitchFamily="34" charset="0"/>
                <a:cs typeface="Calibri Light" panose="020F0302020204030204" pitchFamily="34" charset="0"/>
              </a:rPr>
              <a:t>iPads</a:t>
            </a:r>
          </a:p>
          <a:p>
            <a:r>
              <a:rPr lang="en-GB" sz="2000" dirty="0" err="1">
                <a:latin typeface="Calibri Light" panose="020F0302020204030204" pitchFamily="34" charset="0"/>
                <a:cs typeface="Calibri Light" panose="020F0302020204030204" pitchFamily="34" charset="0"/>
              </a:rPr>
              <a:t>Proloquo</a:t>
            </a:r>
            <a:r>
              <a:rPr lang="en-GB" sz="2000" dirty="0">
                <a:latin typeface="Calibri Light" panose="020F0302020204030204" pitchFamily="34" charset="0"/>
                <a:cs typeface="Calibri Light" panose="020F0302020204030204" pitchFamily="34" charset="0"/>
              </a:rPr>
              <a:t>  - an </a:t>
            </a:r>
            <a:r>
              <a:rPr lang="en-GB" sz="2000" dirty="0" err="1">
                <a:latin typeface="Calibri Light" panose="020F0302020204030204" pitchFamily="34" charset="0"/>
                <a:cs typeface="Calibri Light" panose="020F0302020204030204" pitchFamily="34" charset="0"/>
              </a:rPr>
              <a:t>ipad</a:t>
            </a:r>
            <a:r>
              <a:rPr lang="en-GB" sz="2000" dirty="0">
                <a:latin typeface="Calibri Light" panose="020F0302020204030204" pitchFamily="34" charset="0"/>
                <a:cs typeface="Calibri Light" panose="020F0302020204030204" pitchFamily="34" charset="0"/>
              </a:rPr>
              <a:t> based communication system</a:t>
            </a:r>
          </a:p>
          <a:p>
            <a:endParaRPr lang="en-GB" sz="2000" dirty="0"/>
          </a:p>
          <a:p>
            <a:endParaRPr lang="en-GB" sz="2000" dirty="0"/>
          </a:p>
          <a:p>
            <a:endParaRPr lang="en-GB" sz="2000" dirty="0"/>
          </a:p>
          <a:p>
            <a:endParaRPr lang="en-GB" sz="2000" dirty="0"/>
          </a:p>
          <a:p>
            <a:endParaRPr lang="en-GB" sz="2000" dirty="0">
              <a:latin typeface="Arial Rounded MT Bold" panose="020F0704030504030204" pitchFamily="34" charset="0"/>
            </a:endParaRP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pic>
        <p:nvPicPr>
          <p:cNvPr id="5" name="Picture 4">
            <a:extLst>
              <a:ext uri="{FF2B5EF4-FFF2-40B4-BE49-F238E27FC236}">
                <a16:creationId xmlns:a16="http://schemas.microsoft.com/office/drawing/2014/main" id="{5F2D349A-D634-BF28-E378-24180357E37D}"/>
              </a:ext>
            </a:extLst>
          </p:cNvPr>
          <p:cNvPicPr>
            <a:picLocks noChangeAspect="1"/>
          </p:cNvPicPr>
          <p:nvPr/>
        </p:nvPicPr>
        <p:blipFill>
          <a:blip r:embed="rId2"/>
          <a:stretch>
            <a:fillRect/>
          </a:stretch>
        </p:blipFill>
        <p:spPr>
          <a:xfrm>
            <a:off x="6732239" y="1661418"/>
            <a:ext cx="1728192" cy="998864"/>
          </a:xfrm>
          <a:prstGeom prst="rect">
            <a:avLst/>
          </a:prstGeom>
        </p:spPr>
      </p:pic>
      <p:pic>
        <p:nvPicPr>
          <p:cNvPr id="7" name="Picture 6">
            <a:extLst>
              <a:ext uri="{FF2B5EF4-FFF2-40B4-BE49-F238E27FC236}">
                <a16:creationId xmlns:a16="http://schemas.microsoft.com/office/drawing/2014/main" id="{0ABE22D1-1229-01F6-4B37-74FAF775EC18}"/>
              </a:ext>
            </a:extLst>
          </p:cNvPr>
          <p:cNvPicPr>
            <a:picLocks noChangeAspect="1"/>
          </p:cNvPicPr>
          <p:nvPr/>
        </p:nvPicPr>
        <p:blipFill>
          <a:blip r:embed="rId3"/>
          <a:stretch>
            <a:fillRect/>
          </a:stretch>
        </p:blipFill>
        <p:spPr>
          <a:xfrm>
            <a:off x="6061824" y="2768744"/>
            <a:ext cx="2018287" cy="1973831"/>
          </a:xfrm>
          <a:prstGeom prst="rect">
            <a:avLst/>
          </a:prstGeom>
        </p:spPr>
      </p:pic>
      <p:pic>
        <p:nvPicPr>
          <p:cNvPr id="4" name="Picture 3" descr="BIGmack">
            <a:extLst>
              <a:ext uri="{FF2B5EF4-FFF2-40B4-BE49-F238E27FC236}">
                <a16:creationId xmlns:a16="http://schemas.microsoft.com/office/drawing/2014/main" id="{3A68EC05-2E5C-314C-944F-5D499D5C8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4088" y="1984112"/>
            <a:ext cx="1270923" cy="12709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odlands Meed - Objects of Reference">
            <a:extLst>
              <a:ext uri="{FF2B5EF4-FFF2-40B4-BE49-F238E27FC236}">
                <a16:creationId xmlns:a16="http://schemas.microsoft.com/office/drawing/2014/main" id="{1923EBEC-1B76-D78D-BCAB-B6443A68A1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9482" y="4320135"/>
            <a:ext cx="1570122" cy="21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79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3CDA-1414-E15F-8B75-0F6BA21FED36}"/>
              </a:ext>
            </a:extLst>
          </p:cNvPr>
          <p:cNvSpPr>
            <a:spLocks noGrp="1"/>
          </p:cNvSpPr>
          <p:nvPr>
            <p:ph type="title"/>
          </p:nvPr>
        </p:nvSpPr>
        <p:spPr>
          <a:xfrm rot="10800000" flipV="1">
            <a:off x="963928" y="774582"/>
            <a:ext cx="6992447" cy="494177"/>
          </a:xfrm>
        </p:spPr>
        <p:txBody>
          <a:bodyPr anchor="ctr">
            <a:normAutofit fontScale="90000"/>
          </a:bodyPr>
          <a:lstStyle/>
          <a:p>
            <a:r>
              <a:rPr lang="en-GB" sz="6300" dirty="0">
                <a:latin typeface="Calibri" panose="020F0502020204030204" pitchFamily="34" charset="0"/>
                <a:cs typeface="Calibri" panose="020F0502020204030204" pitchFamily="34" charset="0"/>
              </a:rPr>
              <a:t>Communication mats</a:t>
            </a:r>
          </a:p>
        </p:txBody>
      </p:sp>
      <p:sp>
        <p:nvSpPr>
          <p:cNvPr id="3" name="Content Placeholder 2">
            <a:extLst>
              <a:ext uri="{FF2B5EF4-FFF2-40B4-BE49-F238E27FC236}">
                <a16:creationId xmlns:a16="http://schemas.microsoft.com/office/drawing/2014/main" id="{08557E6F-F471-1841-50A1-9A903B69989B}"/>
              </a:ext>
            </a:extLst>
          </p:cNvPr>
          <p:cNvSpPr>
            <a:spLocks noGrp="1"/>
          </p:cNvSpPr>
          <p:nvPr>
            <p:ph idx="1"/>
          </p:nvPr>
        </p:nvSpPr>
        <p:spPr>
          <a:xfrm>
            <a:off x="963930" y="1096315"/>
            <a:ext cx="6056111" cy="4673550"/>
          </a:xfrm>
        </p:spPr>
        <p:txBody>
          <a:bodyPr anchor="t">
            <a:normAutofit/>
          </a:bodyPr>
          <a:lstStyle/>
          <a:p>
            <a:endParaRPr lang="en-GB" sz="2100" dirty="0"/>
          </a:p>
          <a:p>
            <a:r>
              <a:rPr lang="en-GB" sz="1800" dirty="0">
                <a:latin typeface="Calibri Light" panose="020F0302020204030204" pitchFamily="34" charset="0"/>
                <a:cs typeface="Calibri Light" panose="020F0302020204030204" pitchFamily="34" charset="0"/>
              </a:rPr>
              <a:t>Communication mats/boards/books- are one of the main ways we encourage children to communicate when they are non-verbal</a:t>
            </a:r>
            <a:r>
              <a:rPr lang="en-GB" dirty="0">
                <a:latin typeface="Calibri Light" panose="020F0302020204030204" pitchFamily="34" charset="0"/>
                <a:cs typeface="Calibri Light" panose="020F0302020204030204" pitchFamily="34" charset="0"/>
              </a:rPr>
              <a:t> and </a:t>
            </a:r>
            <a:r>
              <a:rPr lang="en-GB" sz="1800" dirty="0">
                <a:latin typeface="Calibri Light" panose="020F0302020204030204" pitchFamily="34" charset="0"/>
                <a:cs typeface="Calibri Light" panose="020F0302020204030204" pitchFamily="34" charset="0"/>
              </a:rPr>
              <a:t>need support with verbally getting a message across. We need to map our language onto the mat- model, model </a:t>
            </a:r>
            <a:r>
              <a:rPr lang="en-GB" sz="1800" dirty="0" err="1">
                <a:latin typeface="Calibri Light" panose="020F0302020204030204" pitchFamily="34" charset="0"/>
                <a:cs typeface="Calibri Light" panose="020F0302020204030204" pitchFamily="34" charset="0"/>
              </a:rPr>
              <a:t>model</a:t>
            </a:r>
            <a:r>
              <a:rPr lang="en-GB" sz="1800" dirty="0">
                <a:latin typeface="Calibri Light" panose="020F0302020204030204" pitchFamily="34" charset="0"/>
                <a:cs typeface="Calibri Light" panose="020F0302020204030204" pitchFamily="34" charset="0"/>
              </a:rPr>
              <a:t>!</a:t>
            </a:r>
          </a:p>
          <a:p>
            <a:endParaRPr lang="en-GB" sz="1800" dirty="0">
              <a:latin typeface="Arial Rounded MT Bold" panose="020F0704030504030204" pitchFamily="34" charset="0"/>
            </a:endParaRPr>
          </a:p>
          <a:p>
            <a:endParaRPr lang="en-GB" sz="2100" dirty="0"/>
          </a:p>
          <a:p>
            <a:endParaRPr lang="en-GB" sz="2100" dirty="0"/>
          </a:p>
        </p:txBody>
      </p:sp>
      <p:pic>
        <p:nvPicPr>
          <p:cNvPr id="5" name="Picture 4">
            <a:extLst>
              <a:ext uri="{FF2B5EF4-FFF2-40B4-BE49-F238E27FC236}">
                <a16:creationId xmlns:a16="http://schemas.microsoft.com/office/drawing/2014/main" id="{E05A3B40-D774-27FE-EFCC-EF78689D882F}"/>
              </a:ext>
            </a:extLst>
          </p:cNvPr>
          <p:cNvPicPr>
            <a:picLocks noChangeAspect="1"/>
          </p:cNvPicPr>
          <p:nvPr/>
        </p:nvPicPr>
        <p:blipFill>
          <a:blip r:embed="rId2"/>
          <a:stretch>
            <a:fillRect/>
          </a:stretch>
        </p:blipFill>
        <p:spPr>
          <a:xfrm>
            <a:off x="1105168" y="3125421"/>
            <a:ext cx="2193718" cy="2956751"/>
          </a:xfrm>
          <a:prstGeom prst="rect">
            <a:avLst/>
          </a:prstGeom>
        </p:spPr>
      </p:pic>
      <p:pic>
        <p:nvPicPr>
          <p:cNvPr id="7" name="Picture 6">
            <a:extLst>
              <a:ext uri="{FF2B5EF4-FFF2-40B4-BE49-F238E27FC236}">
                <a16:creationId xmlns:a16="http://schemas.microsoft.com/office/drawing/2014/main" id="{F0141D72-7BAE-BD5A-F94A-690765ED43A5}"/>
              </a:ext>
            </a:extLst>
          </p:cNvPr>
          <p:cNvPicPr>
            <a:picLocks noChangeAspect="1"/>
          </p:cNvPicPr>
          <p:nvPr/>
        </p:nvPicPr>
        <p:blipFill>
          <a:blip r:embed="rId3"/>
          <a:stretch>
            <a:fillRect/>
          </a:stretch>
        </p:blipFill>
        <p:spPr>
          <a:xfrm>
            <a:off x="3782766" y="3185493"/>
            <a:ext cx="2374490" cy="2897794"/>
          </a:xfrm>
          <a:prstGeom prst="rect">
            <a:avLst/>
          </a:prstGeom>
        </p:spPr>
      </p:pic>
    </p:spTree>
    <p:extLst>
      <p:ext uri="{BB962C8B-B14F-4D97-AF65-F5344CB8AC3E}">
        <p14:creationId xmlns:p14="http://schemas.microsoft.com/office/powerpoint/2010/main" val="188323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26FC-DBF3-59B5-CE27-E2FFEBF5F756}"/>
              </a:ext>
            </a:extLst>
          </p:cNvPr>
          <p:cNvSpPr>
            <a:spLocks noGrp="1"/>
          </p:cNvSpPr>
          <p:nvPr>
            <p:ph type="title"/>
          </p:nvPr>
        </p:nvSpPr>
        <p:spPr>
          <a:xfrm>
            <a:off x="963930" y="1008993"/>
            <a:ext cx="6923558" cy="3542045"/>
          </a:xfrm>
        </p:spPr>
        <p:txBody>
          <a:bodyPr vert="horz" lIns="91440" tIns="45720" rIns="91440" bIns="45720" rtlCol="0" anchor="b">
            <a:normAutofit/>
          </a:bodyPr>
          <a:lstStyle/>
          <a:p>
            <a:pPr algn="l">
              <a:lnSpc>
                <a:spcPct val="90000"/>
              </a:lnSpc>
            </a:pPr>
            <a:endParaRPr lang="en-US" sz="78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E7DC885B-888A-7BC5-CB16-2E9ED2270E17}"/>
              </a:ext>
            </a:extLst>
          </p:cNvPr>
          <p:cNvSpPr>
            <a:spLocks noGrp="1"/>
          </p:cNvSpPr>
          <p:nvPr>
            <p:ph idx="1"/>
          </p:nvPr>
        </p:nvSpPr>
        <p:spPr>
          <a:xfrm>
            <a:off x="963930" y="4582814"/>
            <a:ext cx="5349252" cy="1312657"/>
          </a:xfrm>
        </p:spPr>
        <p:txBody>
          <a:bodyPr vert="horz" lIns="91440" tIns="45720" rIns="91440" bIns="45720" rtlCol="0" anchor="t">
            <a:normAutofit/>
          </a:bodyPr>
          <a:lstStyle/>
          <a:p>
            <a:pPr marL="0" indent="0">
              <a:lnSpc>
                <a:spcPct val="90000"/>
              </a:lnSpc>
              <a:spcBef>
                <a:spcPts val="1000"/>
              </a:spcBef>
              <a:buNone/>
            </a:pPr>
            <a:endParaRPr lang="en-US" sz="2400" kern="1200" dirty="0">
              <a:solidFill>
                <a:schemeClr val="tx1"/>
              </a:solidFill>
              <a:latin typeface="+mn-lt"/>
              <a:ea typeface="+mn-ea"/>
              <a:cs typeface="+mn-cs"/>
            </a:endParaRPr>
          </a:p>
        </p:txBody>
      </p:sp>
      <p:pic>
        <p:nvPicPr>
          <p:cNvPr id="5" name="Picture 4">
            <a:extLst>
              <a:ext uri="{FF2B5EF4-FFF2-40B4-BE49-F238E27FC236}">
                <a16:creationId xmlns:a16="http://schemas.microsoft.com/office/drawing/2014/main" id="{808DA3ED-E199-A384-AB68-41482B3DD64C}"/>
              </a:ext>
            </a:extLst>
          </p:cNvPr>
          <p:cNvPicPr>
            <a:picLocks noChangeAspect="1"/>
          </p:cNvPicPr>
          <p:nvPr/>
        </p:nvPicPr>
        <p:blipFill>
          <a:blip r:embed="rId2"/>
          <a:stretch>
            <a:fillRect/>
          </a:stretch>
        </p:blipFill>
        <p:spPr>
          <a:xfrm>
            <a:off x="216930" y="329614"/>
            <a:ext cx="8927070" cy="6051714"/>
          </a:xfrm>
          <a:prstGeom prst="rect">
            <a:avLst/>
          </a:prstGeom>
        </p:spPr>
      </p:pic>
    </p:spTree>
    <p:extLst>
      <p:ext uri="{BB962C8B-B14F-4D97-AF65-F5344CB8AC3E}">
        <p14:creationId xmlns:p14="http://schemas.microsoft.com/office/powerpoint/2010/main" val="47516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623275"/>
            <a:ext cx="6923558" cy="1005525"/>
          </a:xfrm>
        </p:spPr>
        <p:txBody>
          <a:bodyPr vert="horz" lIns="91440" tIns="45720" rIns="91440" bIns="45720" rtlCol="0" anchor="b">
            <a:normAutofit fontScale="90000"/>
          </a:bodyPr>
          <a:lstStyle/>
          <a:p>
            <a:pPr algn="l">
              <a:lnSpc>
                <a:spcPct val="90000"/>
              </a:lnSpc>
            </a:pPr>
            <a:r>
              <a:rPr lang="en-US" sz="3600" b="1" kern="1200" dirty="0">
                <a:latin typeface="Calibri" panose="020F0502020204030204" pitchFamily="34" charset="0"/>
                <a:cs typeface="Calibri" panose="020F0502020204030204" pitchFamily="34" charset="0"/>
              </a:rPr>
              <a:t>Talking and listening</a:t>
            </a:r>
            <a:r>
              <a:rPr lang="en-US" sz="3600" b="1" dirty="0">
                <a:latin typeface="Calibri" panose="020F0502020204030204" pitchFamily="34" charset="0"/>
                <a:cs typeface="Calibri" panose="020F0502020204030204" pitchFamily="34" charset="0"/>
              </a:rPr>
              <a:t> at home</a:t>
            </a:r>
            <a:br>
              <a:rPr lang="en-US" sz="3600" b="1" kern="1200" dirty="0">
                <a:latin typeface="+mj-lt"/>
                <a:ea typeface="+mj-ea"/>
                <a:cs typeface="+mj-cs"/>
              </a:rPr>
            </a:br>
            <a:endParaRPr lang="en-US" sz="3600" kern="1200" dirty="0">
              <a:latin typeface="+mj-lt"/>
              <a:ea typeface="+mj-ea"/>
              <a:cs typeface="+mj-cs"/>
            </a:endParaRPr>
          </a:p>
        </p:txBody>
      </p:sp>
      <p:sp>
        <p:nvSpPr>
          <p:cNvPr id="3" name="Subtitle 2"/>
          <p:cNvSpPr>
            <a:spLocks noGrp="1"/>
          </p:cNvSpPr>
          <p:nvPr>
            <p:ph type="subTitle" idx="1"/>
          </p:nvPr>
        </p:nvSpPr>
        <p:spPr>
          <a:xfrm>
            <a:off x="963930" y="1628800"/>
            <a:ext cx="7136462" cy="4605925"/>
          </a:xfrm>
        </p:spPr>
        <p:txBody>
          <a:bodyPr vert="horz" lIns="91440" tIns="45720" rIns="91440" bIns="45720" rtlCol="0" anchor="t">
            <a:noAutofit/>
          </a:bodyPr>
          <a:lstStyle/>
          <a:p>
            <a:pPr marL="342900" indent="-228600" algn="l">
              <a:lnSpc>
                <a:spcPct val="90000"/>
              </a:lnSpc>
              <a:buFont typeface="Arial" panose="020B0604020202020204" pitchFamily="34" charset="0"/>
              <a:buChar char="•"/>
            </a:pPr>
            <a:r>
              <a:rPr lang="en-US" sz="1600">
                <a:latin typeface="Calibri Light" panose="020F0302020204030204" pitchFamily="34" charset="0"/>
                <a:cs typeface="Calibri Light" panose="020F0302020204030204" pitchFamily="34" charset="0"/>
              </a:rPr>
              <a:t>Make time to listen to your child talking –in the car, in the supermarket, at mealtimes, bath times, bedtimes-any time!</a:t>
            </a:r>
          </a:p>
          <a:p>
            <a:pPr marL="342900" indent="-228600" algn="l">
              <a:lnSpc>
                <a:spcPct val="90000"/>
              </a:lnSpc>
              <a:buFont typeface="Arial" panose="020B0604020202020204" pitchFamily="34" charset="0"/>
              <a:buChar char="•"/>
            </a:pPr>
            <a:r>
              <a:rPr lang="en-US" sz="1600">
                <a:latin typeface="Calibri Light" panose="020F0302020204030204" pitchFamily="34" charset="0"/>
                <a:cs typeface="Calibri Light" panose="020F0302020204030204" pitchFamily="34" charset="0"/>
              </a:rPr>
              <a:t>Switch off the TV, radio and mobile phones – and really listen!</a:t>
            </a:r>
          </a:p>
          <a:p>
            <a:pPr marL="342900" indent="-228600" algn="l">
              <a:lnSpc>
                <a:spcPct val="90000"/>
              </a:lnSpc>
              <a:buFont typeface="Arial" panose="020B0604020202020204" pitchFamily="34" charset="0"/>
              <a:buChar char="•"/>
            </a:pPr>
            <a:r>
              <a:rPr lang="en-US" sz="1600">
                <a:latin typeface="Calibri Light" panose="020F0302020204030204" pitchFamily="34" charset="0"/>
                <a:cs typeface="Calibri Light" panose="020F0302020204030204" pitchFamily="34" charset="0"/>
              </a:rPr>
              <a:t>Make a collection of different toy creatures – for example, a duck,</a:t>
            </a:r>
          </a:p>
          <a:p>
            <a:pPr marL="134938" algn="l">
              <a:lnSpc>
                <a:spcPct val="90000"/>
              </a:lnSpc>
            </a:pPr>
            <a:r>
              <a:rPr lang="en-US" sz="1600">
                <a:latin typeface="Calibri Light" panose="020F0302020204030204" pitchFamily="34" charset="0"/>
                <a:cs typeface="Calibri Light" panose="020F0302020204030204" pitchFamily="34" charset="0"/>
              </a:rPr>
              <a:t>a snake, an alien, say the sound it might make as you play together</a:t>
            </a:r>
          </a:p>
          <a:p>
            <a:pPr marL="134938" algn="l">
              <a:lnSpc>
                <a:spcPct val="90000"/>
              </a:lnSpc>
            </a:pPr>
            <a:r>
              <a:rPr lang="en-US" sz="1600">
                <a:latin typeface="Calibri Light" panose="020F0302020204030204" pitchFamily="34" charset="0"/>
                <a:cs typeface="Calibri Light" panose="020F0302020204030204" pitchFamily="34" charset="0"/>
              </a:rPr>
              <a:t>(for example, ‘quack-quack’, ‘sssssss’, ‘yuk-yuk’) and encourage your child to copy you.</a:t>
            </a:r>
          </a:p>
          <a:p>
            <a:pPr marL="342900" indent="-228600" algn="l">
              <a:lnSpc>
                <a:spcPct val="90000"/>
              </a:lnSpc>
              <a:buFont typeface="Arial" panose="020B0604020202020204" pitchFamily="34" charset="0"/>
              <a:buChar char="•"/>
            </a:pPr>
            <a:r>
              <a:rPr lang="en-US" sz="1600">
                <a:latin typeface="Calibri Light" panose="020F0302020204030204" pitchFamily="34" charset="0"/>
                <a:cs typeface="Calibri Light" panose="020F0302020204030204" pitchFamily="34" charset="0"/>
              </a:rPr>
              <a:t>Listen at home – switch off the TV and listen to the sounds both</a:t>
            </a:r>
          </a:p>
          <a:p>
            <a:pPr marL="134938" algn="l">
              <a:lnSpc>
                <a:spcPct val="90000"/>
              </a:lnSpc>
            </a:pPr>
            <a:r>
              <a:rPr lang="en-US" sz="1600">
                <a:latin typeface="Calibri Light" panose="020F0302020204030204" pitchFamily="34" charset="0"/>
                <a:cs typeface="Calibri Light" panose="020F0302020204030204" pitchFamily="34" charset="0"/>
              </a:rPr>
              <a:t>inside and outside the home. Can your child tell you what sounds they</a:t>
            </a:r>
          </a:p>
          <a:p>
            <a:pPr marL="134938" algn="l">
              <a:lnSpc>
                <a:spcPct val="90000"/>
              </a:lnSpc>
            </a:pPr>
            <a:r>
              <a:rPr lang="en-US" sz="1600">
                <a:latin typeface="Calibri Light" panose="020F0302020204030204" pitchFamily="34" charset="0"/>
                <a:cs typeface="Calibri Light" panose="020F0302020204030204" pitchFamily="34" charset="0"/>
              </a:rPr>
              <a:t>heard, in the order in which they heard them?</a:t>
            </a:r>
          </a:p>
          <a:p>
            <a:pPr marL="342900" indent="-228600" algn="l">
              <a:lnSpc>
                <a:spcPct val="90000"/>
              </a:lnSpc>
              <a:buFont typeface="Arial" panose="020B0604020202020204" pitchFamily="34" charset="0"/>
              <a:buChar char="•"/>
            </a:pPr>
            <a:r>
              <a:rPr lang="en-US" sz="1600">
                <a:latin typeface="Calibri Light" panose="020F0302020204030204" pitchFamily="34" charset="0"/>
                <a:cs typeface="Calibri Light" panose="020F0302020204030204" pitchFamily="34" charset="0"/>
              </a:rPr>
              <a:t>Play-a-tune – and follow me! Make or buy some simple shakers,</a:t>
            </a:r>
          </a:p>
          <a:p>
            <a:pPr marL="134938" algn="l">
              <a:lnSpc>
                <a:spcPct val="90000"/>
              </a:lnSpc>
            </a:pPr>
            <a:r>
              <a:rPr lang="en-US" sz="1600">
                <a:latin typeface="Calibri Light" panose="020F0302020204030204" pitchFamily="34" charset="0"/>
                <a:cs typeface="Calibri Light" panose="020F0302020204030204" pitchFamily="34" charset="0"/>
              </a:rPr>
              <a:t>drums and beaters, then play a simple tune and ask your child to copy.</a:t>
            </a:r>
          </a:p>
          <a:p>
            <a:pPr marL="363538" indent="-228600" algn="l">
              <a:lnSpc>
                <a:spcPct val="90000"/>
              </a:lnSpc>
              <a:buFont typeface="Arial" panose="020B0604020202020204" pitchFamily="34" charset="0"/>
              <a:buChar char="•"/>
            </a:pPr>
            <a:r>
              <a:rPr lang="en-US" sz="1600">
                <a:latin typeface="Calibri Light" panose="020F0302020204030204" pitchFamily="34" charset="0"/>
                <a:cs typeface="Calibri Light" panose="020F0302020204030204" pitchFamily="34" charset="0"/>
              </a:rPr>
              <a:t>Have fun!</a:t>
            </a:r>
          </a:p>
          <a:p>
            <a:pPr marL="342900" indent="-228600" algn="l">
              <a:lnSpc>
                <a:spcPct val="90000"/>
              </a:lnSpc>
              <a:buFont typeface="Arial" panose="020B0604020202020204" pitchFamily="34" charset="0"/>
              <a:buChar char="•"/>
            </a:pPr>
            <a:r>
              <a:rPr lang="en-US" sz="1600">
                <a:latin typeface="Calibri Light" panose="020F0302020204030204" pitchFamily="34" charset="0"/>
                <a:cs typeface="Calibri Light" panose="020F0302020204030204" pitchFamily="34" charset="0"/>
              </a:rPr>
              <a:t>Use puppets and toys to make up stories or retell known ones.</a:t>
            </a:r>
          </a:p>
          <a:p>
            <a:pPr marL="342900" indent="-228600" algn="l">
              <a:lnSpc>
                <a:spcPct val="90000"/>
              </a:lnSpc>
              <a:buFont typeface="Arial" panose="020B0604020202020204" pitchFamily="34" charset="0"/>
              <a:buChar char="•"/>
            </a:pPr>
            <a:r>
              <a:rPr lang="en-US" sz="1600">
                <a:latin typeface="Calibri Light" panose="020F0302020204030204" pitchFamily="34" charset="0"/>
                <a:cs typeface="Calibri Light" panose="020F0302020204030204" pitchFamily="34" charset="0"/>
              </a:rPr>
              <a:t>Record your child telling the story and play it back to them.</a:t>
            </a:r>
            <a:endParaRPr lang="en-US"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9790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58496" y="1412775"/>
            <a:ext cx="3001624" cy="5184575"/>
          </a:xfrm>
        </p:spPr>
        <p:txBody>
          <a:bodyPr>
            <a:normAutofit/>
          </a:bodyPr>
          <a:lstStyle/>
          <a:p>
            <a:pPr>
              <a:lnSpc>
                <a:spcPct val="90000"/>
              </a:lnSpc>
            </a:pPr>
            <a:br>
              <a:rPr lang="en-GB" sz="4800" dirty="0">
                <a:latin typeface="Arial Rounded MT Bold" panose="020F0704030504030204" pitchFamily="34" charset="0"/>
              </a:rPr>
            </a:br>
            <a:r>
              <a:rPr lang="en-GB" sz="3600" dirty="0">
                <a:latin typeface="Calibri" panose="020F0502020204030204" pitchFamily="34" charset="0"/>
                <a:cs typeface="Calibri" panose="020F0502020204030204" pitchFamily="34" charset="0"/>
              </a:rPr>
              <a:t>Phonics</a:t>
            </a:r>
            <a:br>
              <a:rPr lang="en-GB" sz="1600" dirty="0">
                <a:latin typeface="Arial Rounded MT Bold" panose="020F0704030504030204" pitchFamily="34" charset="0"/>
              </a:rPr>
            </a:br>
            <a:r>
              <a:rPr lang="en-GB" sz="2000" dirty="0">
                <a:latin typeface="Calibri Light" panose="020F0302020204030204" pitchFamily="34" charset="0"/>
                <a:cs typeface="Calibri Light" panose="020F0302020204030204" pitchFamily="34" charset="0"/>
              </a:rPr>
              <a:t>Twinkl phonics programme</a:t>
            </a:r>
            <a:br>
              <a:rPr lang="en-GB" sz="2000" dirty="0">
                <a:latin typeface="Calibri Light" panose="020F0302020204030204" pitchFamily="34" charset="0"/>
                <a:cs typeface="Calibri Light" panose="020F0302020204030204" pitchFamily="34" charset="0"/>
              </a:rPr>
            </a:br>
            <a:r>
              <a:rPr lang="en-GB" sz="2000" dirty="0">
                <a:latin typeface="Calibri Light" panose="020F0302020204030204" pitchFamily="34" charset="0"/>
                <a:cs typeface="Calibri Light" panose="020F0302020204030204" pitchFamily="34" charset="0"/>
              </a:rPr>
              <a:t>Singing songs and rhymes, </a:t>
            </a:r>
            <a:br>
              <a:rPr lang="en-GB" sz="2000" dirty="0">
                <a:latin typeface="Calibri Light" panose="020F0302020204030204" pitchFamily="34" charset="0"/>
                <a:cs typeface="Calibri Light" panose="020F0302020204030204" pitchFamily="34" charset="0"/>
              </a:rPr>
            </a:br>
            <a:r>
              <a:rPr lang="en-GB" sz="2000" dirty="0">
                <a:latin typeface="Calibri Light" panose="020F0302020204030204" pitchFamily="34" charset="0"/>
                <a:cs typeface="Calibri Light" panose="020F0302020204030204" pitchFamily="34" charset="0"/>
              </a:rPr>
              <a:t>Listening to music and playing instruments, </a:t>
            </a:r>
            <a:br>
              <a:rPr lang="en-GB" sz="2000" dirty="0">
                <a:latin typeface="Calibri Light" panose="020F0302020204030204" pitchFamily="34" charset="0"/>
                <a:cs typeface="Calibri Light" panose="020F0302020204030204" pitchFamily="34" charset="0"/>
              </a:rPr>
            </a:br>
            <a:r>
              <a:rPr lang="en-GB" sz="2000" dirty="0">
                <a:latin typeface="Calibri Light" panose="020F0302020204030204" pitchFamily="34" charset="0"/>
                <a:cs typeface="Calibri Light" panose="020F0302020204030204" pitchFamily="34" charset="0"/>
              </a:rPr>
              <a:t>Playing games that develop a sense of rhythm</a:t>
            </a:r>
            <a:br>
              <a:rPr lang="en-GB" sz="2000" dirty="0">
                <a:latin typeface="Calibri Light" panose="020F0302020204030204" pitchFamily="34" charset="0"/>
                <a:cs typeface="Calibri Light" panose="020F0302020204030204" pitchFamily="34" charset="0"/>
              </a:rPr>
            </a:br>
            <a:r>
              <a:rPr lang="en-GB" sz="2000" dirty="0">
                <a:latin typeface="Calibri Light" panose="020F0302020204030204" pitchFamily="34" charset="0"/>
                <a:cs typeface="Calibri Light" panose="020F0302020204030204" pitchFamily="34" charset="0"/>
              </a:rPr>
              <a:t> </a:t>
            </a:r>
          </a:p>
        </p:txBody>
      </p:sp>
      <p:sp>
        <p:nvSpPr>
          <p:cNvPr id="3" name="Content Placeholder 2"/>
          <p:cNvSpPr>
            <a:spLocks noGrp="1"/>
          </p:cNvSpPr>
          <p:nvPr>
            <p:ph idx="1"/>
          </p:nvPr>
        </p:nvSpPr>
        <p:spPr>
          <a:xfrm>
            <a:off x="966978" y="476672"/>
            <a:ext cx="4326918" cy="5184576"/>
          </a:xfrm>
        </p:spPr>
        <p:txBody>
          <a:bodyPr anchor="ctr">
            <a:normAutofit/>
          </a:bodyPr>
          <a:lstStyle/>
          <a:p>
            <a:pPr>
              <a:lnSpc>
                <a:spcPct val="90000"/>
              </a:lnSpc>
            </a:pPr>
            <a:endParaRPr lang="en-GB" sz="1600" dirty="0">
              <a:latin typeface="Arial Rounded MT Bold" panose="020F0704030504030204" pitchFamily="34" charset="0"/>
            </a:endParaRPr>
          </a:p>
          <a:p>
            <a:pPr marL="0" indent="0">
              <a:lnSpc>
                <a:spcPct val="90000"/>
              </a:lnSpc>
              <a:buNone/>
            </a:pPr>
            <a:r>
              <a:rPr lang="en-GB" sz="2000" b="1" u="sng" dirty="0">
                <a:latin typeface="Calibri Light" panose="020F0302020204030204" pitchFamily="34" charset="0"/>
                <a:cs typeface="Calibri Light" panose="020F0302020204030204" pitchFamily="34" charset="0"/>
              </a:rPr>
              <a:t>Level 1 phonics</a:t>
            </a:r>
          </a:p>
          <a:p>
            <a:r>
              <a:rPr lang="en-GB" sz="2000" dirty="0">
                <a:latin typeface="Calibri Light" panose="020F0302020204030204" pitchFamily="34" charset="0"/>
                <a:cs typeface="Calibri Light" panose="020F0302020204030204" pitchFamily="34" charset="0"/>
              </a:rPr>
              <a:t>Developing attention skills</a:t>
            </a:r>
          </a:p>
          <a:p>
            <a:r>
              <a:rPr lang="en-GB" sz="2000" dirty="0">
                <a:latin typeface="Calibri Light" panose="020F0302020204030204" pitchFamily="34" charset="0"/>
                <a:cs typeface="Calibri Light" panose="020F0302020204030204" pitchFamily="34" charset="0"/>
              </a:rPr>
              <a:t>Developing sound discrimination and comprehension skills</a:t>
            </a:r>
          </a:p>
          <a:p>
            <a:pPr marL="0" indent="0">
              <a:buNone/>
            </a:pPr>
            <a:endParaRPr lang="en-GB" sz="2000" dirty="0">
              <a:latin typeface="Calibri Light" panose="020F0302020204030204" pitchFamily="34" charset="0"/>
              <a:cs typeface="Calibri Light" panose="020F0302020204030204" pitchFamily="34" charset="0"/>
            </a:endParaRPr>
          </a:p>
          <a:p>
            <a:pPr marL="0" indent="0">
              <a:buNone/>
            </a:pPr>
            <a:r>
              <a:rPr lang="en-GB" sz="2000" b="1" u="sng" dirty="0">
                <a:latin typeface="Calibri Light" panose="020F0302020204030204" pitchFamily="34" charset="0"/>
                <a:cs typeface="Calibri Light" panose="020F0302020204030204" pitchFamily="34" charset="0"/>
              </a:rPr>
              <a:t>Initial level 2 Phonics</a:t>
            </a:r>
          </a:p>
          <a:p>
            <a:r>
              <a:rPr lang="en-GB" sz="2000" dirty="0">
                <a:latin typeface="Calibri Light" panose="020F0302020204030204" pitchFamily="34" charset="0"/>
                <a:cs typeface="Calibri Light" panose="020F0302020204030204" pitchFamily="34" charset="0"/>
              </a:rPr>
              <a:t>Knowledge and understanding of at least 19 letters.</a:t>
            </a:r>
          </a:p>
          <a:p>
            <a:r>
              <a:rPr lang="en-GB" sz="2000" dirty="0">
                <a:latin typeface="Calibri Light" panose="020F0302020204030204" pitchFamily="34" charset="0"/>
                <a:cs typeface="Calibri Light" panose="020F0302020204030204" pitchFamily="34" charset="0"/>
              </a:rPr>
              <a:t>Practising letter recognition for reading and recall for spelling.</a:t>
            </a:r>
          </a:p>
          <a:p>
            <a:pPr>
              <a:lnSpc>
                <a:spcPct val="90000"/>
              </a:lnSpc>
            </a:pPr>
            <a:r>
              <a:rPr lang="en-GB" sz="2000" dirty="0">
                <a:latin typeface="Calibri Light" panose="020F0302020204030204" pitchFamily="34" charset="0"/>
                <a:cs typeface="Calibri Light" panose="020F0302020204030204" pitchFamily="34" charset="0"/>
              </a:rPr>
              <a:t> </a:t>
            </a:r>
          </a:p>
        </p:txBody>
      </p:sp>
      <p:pic>
        <p:nvPicPr>
          <p:cNvPr id="4" name="Picture 3" descr="9 reasons to choose Twinkl Phonics! - Twinkl">
            <a:extLst>
              <a:ext uri="{FF2B5EF4-FFF2-40B4-BE49-F238E27FC236}">
                <a16:creationId xmlns:a16="http://schemas.microsoft.com/office/drawing/2014/main" id="{84736103-96A1-4988-5C08-7BBD7496A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784" y="555621"/>
            <a:ext cx="2337048" cy="233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545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A6E16-904C-A59C-65F3-EA3CCBE7CD3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46FFC669-E378-B8D6-2C79-92AB00A63718}"/>
              </a:ext>
            </a:extLst>
          </p:cNvPr>
          <p:cNvPicPr>
            <a:picLocks noGrp="1" noChangeAspect="1"/>
          </p:cNvPicPr>
          <p:nvPr>
            <p:ph idx="1"/>
          </p:nvPr>
        </p:nvPicPr>
        <p:blipFill>
          <a:blip r:embed="rId2"/>
          <a:stretch>
            <a:fillRect/>
          </a:stretch>
        </p:blipFill>
        <p:spPr>
          <a:xfrm>
            <a:off x="0" y="-106832"/>
            <a:ext cx="9265378" cy="6964832"/>
          </a:xfrm>
        </p:spPr>
      </p:pic>
    </p:spTree>
    <p:extLst>
      <p:ext uri="{BB962C8B-B14F-4D97-AF65-F5344CB8AC3E}">
        <p14:creationId xmlns:p14="http://schemas.microsoft.com/office/powerpoint/2010/main" val="3994389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97730A81D46D499EB23598DE9D3E12" ma:contentTypeVersion="18" ma:contentTypeDescription="Create a new document." ma:contentTypeScope="" ma:versionID="d9a3897d622ed1d0d2e364bbcee2f622">
  <xsd:schema xmlns:xsd="http://www.w3.org/2001/XMLSchema" xmlns:xs="http://www.w3.org/2001/XMLSchema" xmlns:p="http://schemas.microsoft.com/office/2006/metadata/properties" xmlns:ns2="b77175d4-9f54-4816-9e46-1681fb4410cd" xmlns:ns3="68673cf4-e880-493d-a95f-777566871cc4" targetNamespace="http://schemas.microsoft.com/office/2006/metadata/properties" ma:root="true" ma:fieldsID="113630ac033bc201be4a77743046341b" ns2:_="" ns3:_="">
    <xsd:import namespace="b77175d4-9f54-4816-9e46-1681fb4410cd"/>
    <xsd:import namespace="68673cf4-e880-493d-a95f-777566871c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175d4-9f54-4816-9e46-1681fb4410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7ec14d-1b05-4868-bddb-7c31758395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673cf4-e880-493d-a95f-777566871cc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3b8cca-f148-4347-bf84-4f6e2c2964d7}" ma:internalName="TaxCatchAll" ma:showField="CatchAllData" ma:web="68673cf4-e880-493d-a95f-777566871c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7175d4-9f54-4816-9e46-1681fb4410cd">
      <Terms xmlns="http://schemas.microsoft.com/office/infopath/2007/PartnerControls"/>
    </lcf76f155ced4ddcb4097134ff3c332f>
    <TaxCatchAll xmlns="68673cf4-e880-493d-a95f-777566871cc4" xsi:nil="true"/>
  </documentManagement>
</p:properties>
</file>

<file path=customXml/itemProps1.xml><?xml version="1.0" encoding="utf-8"?>
<ds:datastoreItem xmlns:ds="http://schemas.openxmlformats.org/officeDocument/2006/customXml" ds:itemID="{56FF9689-BA28-4749-A681-ED147DE99F4C}">
  <ds:schemaRefs>
    <ds:schemaRef ds:uri="http://schemas.microsoft.com/sharepoint/v3/contenttype/forms"/>
  </ds:schemaRefs>
</ds:datastoreItem>
</file>

<file path=customXml/itemProps2.xml><?xml version="1.0" encoding="utf-8"?>
<ds:datastoreItem xmlns:ds="http://schemas.openxmlformats.org/officeDocument/2006/customXml" ds:itemID="{A35D02AF-0FE2-4996-9B54-5F14BA045F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7175d4-9f54-4816-9e46-1681fb4410cd"/>
    <ds:schemaRef ds:uri="68673cf4-e880-493d-a95f-777566871c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E1FB7C-1561-4BC8-A266-C288F355274C}">
  <ds:schemaRefs>
    <ds:schemaRef ds:uri="7279906a-15a1-41c0-9ffc-8e9817aeaea9"/>
    <ds:schemaRef ds:uri="http://schemas.microsoft.com/office/2006/documentManagement/types"/>
    <ds:schemaRef ds:uri="http://schemas.microsoft.com/office/2006/metadata/properti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d38eab20-3132-4f5b-affe-30e0f8867552"/>
    <ds:schemaRef ds:uri="http://www.w3.org/XML/1998/namespace"/>
    <ds:schemaRef ds:uri="b77175d4-9f54-4816-9e46-1681fb4410cd"/>
    <ds:schemaRef ds:uri="68673cf4-e880-493d-a95f-777566871cc4"/>
  </ds:schemaRefs>
</ds:datastoreItem>
</file>

<file path=docProps/app.xml><?xml version="1.0" encoding="utf-8"?>
<Properties xmlns="http://schemas.openxmlformats.org/officeDocument/2006/extended-properties" xmlns:vt="http://schemas.openxmlformats.org/officeDocument/2006/docPropsVTypes">
  <Template>TM03457510[[fn=Savon]]</Template>
  <TotalTime>2636</TotalTime>
  <Words>1437</Words>
  <Application>Microsoft Office PowerPoint</Application>
  <PresentationFormat>On-screen Show (4:3)</PresentationFormat>
  <Paragraphs>163</Paragraphs>
  <Slides>31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Arial Rounded MT Bold</vt:lpstr>
      <vt:lpstr>Calibri</vt:lpstr>
      <vt:lpstr>Calibri Light</vt:lpstr>
      <vt:lpstr>Century Gothic</vt:lpstr>
      <vt:lpstr>Comic Sans MS</vt:lpstr>
      <vt:lpstr>Garamond</vt:lpstr>
      <vt:lpstr>Lucida Sans Unicode</vt:lpstr>
      <vt:lpstr>Symbol</vt:lpstr>
      <vt:lpstr>Times New Roman</vt:lpstr>
      <vt:lpstr>Savon</vt:lpstr>
      <vt:lpstr>                       English</vt:lpstr>
      <vt:lpstr>Our English curriculum</vt:lpstr>
      <vt:lpstr>Time to Talk</vt:lpstr>
      <vt:lpstr>Speaking and listening</vt:lpstr>
      <vt:lpstr>Communication mats</vt:lpstr>
      <vt:lpstr>PowerPoint Presentation</vt:lpstr>
      <vt:lpstr>Talking and listening at home </vt:lpstr>
      <vt:lpstr> Phonics Twinkl phonics programme Singing songs and rhymes,  Listening to music and playing instruments,  Playing games that develop a sense of rhythm  </vt:lpstr>
      <vt:lpstr>PowerPoint Presentation</vt:lpstr>
      <vt:lpstr>Tuning into Sounds</vt:lpstr>
      <vt:lpstr>‘Pure sounds’ rather than their letter names.  Make the sound as short as you can with no ‘uh’ sound after. </vt:lpstr>
      <vt:lpstr> Blending and Segmenting </vt:lpstr>
      <vt:lpstr>Ways to help at home</vt:lpstr>
      <vt:lpstr>Time to Read</vt:lpstr>
      <vt:lpstr>PowerPoint Presentation</vt:lpstr>
      <vt:lpstr>PowerPoint Presentation</vt:lpstr>
      <vt:lpstr>PowerPoint Presentation</vt:lpstr>
      <vt:lpstr>PowerPoint Presentation</vt:lpstr>
      <vt:lpstr>PowerPoint Presentation</vt:lpstr>
      <vt:lpstr>At Springfield school, we use the following reading schemes:  Lower school – Twinkl  Upper school - has a range including phonics books and letters and sounds  Progress is linked to phonics.   Beyond phonics – the books increase in difficulty; comprehension; and inference. </vt:lpstr>
      <vt:lpstr>Not all children will learn to read  Children may use sight word recognition and Environmental word recognition  All children can still enjoy stories </vt:lpstr>
      <vt:lpstr>Early writing</vt:lpstr>
      <vt:lpstr>The Symbolic Stage </vt:lpstr>
      <vt:lpstr>PowerPoint Presentation</vt:lpstr>
      <vt:lpstr>Emergent </vt:lpstr>
      <vt:lpstr> </vt:lpstr>
      <vt:lpstr> </vt:lpstr>
      <vt:lpstr> </vt:lpstr>
      <vt:lpstr> </vt:lpstr>
      <vt:lpstr> </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KS1 Phonics Workshop Haydn Primary School</dc:title>
  <dc:creator>Miss Smith</dc:creator>
  <cp:lastModifiedBy>Fiona Hartley</cp:lastModifiedBy>
  <cp:revision>124</cp:revision>
  <cp:lastPrinted>2017-11-23T17:19:28Z</cp:lastPrinted>
  <dcterms:created xsi:type="dcterms:W3CDTF">2017-11-19T13:03:03Z</dcterms:created>
  <dcterms:modified xsi:type="dcterms:W3CDTF">2024-05-07T11:52:56Z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0x0101009A209BC9E52409459897974D37C39676</vt:lpwstr>
  </property>
  <property fmtid="{D5CDD505-2E9C-101B-9397-08002B2CF9AE}" pid="3" name="AuthorIds_UIVersion_3072">
    <vt:lpwstr>16</vt:lpwstr>
  </property>
  <property fmtid="{D5CDD505-2E9C-101B-9397-08002B2CF9AE}" pid="4" name="MediaServiceImageTags">
    <vt:lpwstr/>
  </property>
</Properties>
</file>